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8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22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74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18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79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88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0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5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21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81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005B-36F1-4E01-B4DE-9CC51DD05040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3E6C-0234-4286-80B8-F5F8AF690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hyperlink" Target="tel:04%2074%2028%2072%2010" TargetMode="Externa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hyperlink" Target="mailto:mfr.la-grive@mfr.asso.fr" TargetMode="External"/><Relationship Id="rId9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 de texte 2">
            <a:extLst>
              <a:ext uri="{FF2B5EF4-FFF2-40B4-BE49-F238E27FC236}">
                <a16:creationId xmlns:a16="http://schemas.microsoft.com/office/drawing/2014/main" id="{4DC237E7-456D-4D9F-A030-1B5A1F80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45" y="79897"/>
            <a:ext cx="6830555" cy="134441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350" indent="-6350" algn="ctr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CEAB5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NOVEMBRE </a:t>
            </a:r>
            <a:r>
              <a:rPr lang="fr-FR" sz="1000" b="0" dirty="0">
                <a:solidFill>
                  <a:srgbClr val="CEAB5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2 0 2 2</a:t>
            </a:r>
            <a:endParaRPr lang="fr-FR" sz="1600" b="1" dirty="0">
              <a:solidFill>
                <a:srgbClr val="7CA7B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fr-FR" sz="1000" b="1" dirty="0">
              <a:solidFill>
                <a:srgbClr val="7CA7B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rgbClr val="7CA7B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SECONDE PRO CONSEIL VENTE</a:t>
            </a:r>
            <a:r>
              <a:rPr lang="fr-FR" sz="1400" b="1" dirty="0">
                <a:solidFill>
                  <a:srgbClr val="88B0BF"/>
                </a:solidFill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rgbClr val="88B0BF"/>
                </a:solidFill>
              </a:rPr>
              <a:t>Alternance – Stage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AA8451-9F7F-4934-BB6B-374472E818FF}"/>
              </a:ext>
            </a:extLst>
          </p:cNvPr>
          <p:cNvSpPr/>
          <p:nvPr/>
        </p:nvSpPr>
        <p:spPr>
          <a:xfrm>
            <a:off x="85179" y="1195642"/>
            <a:ext cx="2319867" cy="8796363"/>
          </a:xfrm>
          <a:prstGeom prst="rect">
            <a:avLst/>
          </a:prstGeom>
          <a:solidFill>
            <a:srgbClr val="88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 de texte 3">
            <a:extLst>
              <a:ext uri="{FF2B5EF4-FFF2-40B4-BE49-F238E27FC236}">
                <a16:creationId xmlns:a16="http://schemas.microsoft.com/office/drawing/2014/main" id="{6FBB53AC-2251-41B8-AE71-D200CA23B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34" y="6985537"/>
            <a:ext cx="2292913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fr-FR" sz="1100" b="1" dirty="0">
                <a:solidFill>
                  <a:schemeClr val="accent2">
                    <a:lumMod val="50000"/>
                  </a:schemeClr>
                </a:solidFill>
              </a:rPr>
              <a:t>Poursuite d’études</a:t>
            </a:r>
          </a:p>
          <a:p>
            <a:endParaRPr lang="fr-FR" sz="11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fr-FR" sz="1100" dirty="0"/>
              <a:t>Bac Pro Technicien Conseil Vente Alimentaire</a:t>
            </a:r>
            <a:r>
              <a:rPr lang="fr-FR" dirty="0"/>
              <a:t> </a:t>
            </a:r>
            <a:r>
              <a:rPr lang="fr-FR" sz="1200" dirty="0"/>
              <a:t>(produits alimentaires et boissons) (TCVA</a:t>
            </a:r>
            <a:r>
              <a:rPr lang="fr-FR" sz="1100" dirty="0"/>
              <a:t>) en alternance stage ou en apprentissage</a:t>
            </a:r>
          </a:p>
          <a:p>
            <a:pPr lvl="0" fontAlgn="base"/>
            <a:r>
              <a:rPr lang="fr-F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Bac Pro </a:t>
            </a:r>
            <a:r>
              <a:rPr lang="fr-FR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Métiers du Commerce et de la Vente (MCV) </a:t>
            </a:r>
            <a:r>
              <a:rPr lang="fr-FR" sz="1100" dirty="0"/>
              <a:t>en apprentissage</a:t>
            </a:r>
            <a:endParaRPr lang="fr-FR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fontAlgn="base"/>
            <a:r>
              <a:rPr lang="fr-F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Bac Pro Métiers de l’Accueil (MA) </a:t>
            </a:r>
            <a:r>
              <a:rPr lang="fr-FR" sz="1100" dirty="0"/>
              <a:t>en apprentissage</a:t>
            </a:r>
          </a:p>
          <a:p>
            <a:pPr lvl="0" fontAlgn="base"/>
            <a:r>
              <a:rPr lang="fr-FR" sz="1200" dirty="0"/>
              <a:t>Bac Pro Technicien-conseil vente en animalerie</a:t>
            </a:r>
          </a:p>
          <a:p>
            <a:pPr lvl="0" fontAlgn="base"/>
            <a:r>
              <a:rPr lang="fr-FR" sz="1200" dirty="0"/>
              <a:t>Bac Pro Technicien-conseil-vente univers jardinerie.</a:t>
            </a:r>
            <a:endParaRPr lang="fr-FR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B7B1A5-7F0F-4F53-A551-6A06E58A807C}"/>
              </a:ext>
            </a:extLst>
          </p:cNvPr>
          <p:cNvSpPr txBox="1"/>
          <p:nvPr/>
        </p:nvSpPr>
        <p:spPr>
          <a:xfrm>
            <a:off x="2415543" y="3578027"/>
            <a:ext cx="44560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542A"/>
                </a:solidFill>
              </a:rPr>
              <a:t>PRESENTATION GENERALE</a:t>
            </a:r>
          </a:p>
          <a:p>
            <a:pPr algn="ctr"/>
            <a:endParaRPr lang="fr-FR" sz="1100" b="1" dirty="0">
              <a:solidFill>
                <a:srgbClr val="92542A"/>
              </a:solidFill>
            </a:endParaRPr>
          </a:p>
          <a:p>
            <a:r>
              <a:rPr lang="fr-FR" sz="1100" dirty="0"/>
              <a:t>La classe de seconde professionnelle est la première année du cursus de préparation en 3 ans du baccalauréat professionnel.</a:t>
            </a:r>
          </a:p>
          <a:p>
            <a:r>
              <a:rPr lang="fr-FR" sz="1100" dirty="0"/>
              <a:t>Elle permet de découvrir les différents facettes des métiers du commerce, de la vente et de l’accueil.</a:t>
            </a:r>
          </a:p>
          <a:p>
            <a:r>
              <a:rPr lang="fr-FR" sz="1100" dirty="0"/>
              <a:t>Elle permet d’acquérir les premières compétences professionnelles en lien avec ces métiers.</a:t>
            </a:r>
          </a:p>
          <a:p>
            <a:endParaRPr lang="fr-FR" sz="11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B93D0DF-54F0-433C-AA08-893566FEE04F}"/>
              </a:ext>
            </a:extLst>
          </p:cNvPr>
          <p:cNvSpPr txBox="1"/>
          <p:nvPr/>
        </p:nvSpPr>
        <p:spPr>
          <a:xfrm>
            <a:off x="2444350" y="5134556"/>
            <a:ext cx="419726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542A"/>
                </a:solidFill>
              </a:rPr>
              <a:t>OBJECTIFS</a:t>
            </a:r>
          </a:p>
          <a:p>
            <a:pPr algn="ctr"/>
            <a:endParaRPr lang="fr-FR" sz="1100" b="1" dirty="0">
              <a:solidFill>
                <a:srgbClr val="92542A"/>
              </a:solidFill>
            </a:endParaRPr>
          </a:p>
          <a:p>
            <a:pPr marL="171450" indent="-171450">
              <a:buFontTx/>
              <a:buChar char="-"/>
            </a:pPr>
            <a:r>
              <a:rPr lang="fr-FR" sz="1100" dirty="0"/>
              <a:t>Consolidation des compétences méthodologiques : lecture des consignes, gestion de la trace écrite, organisation du travail,  autonomie, appropriation de l’outil documentaire.</a:t>
            </a:r>
          </a:p>
          <a:p>
            <a:pPr marL="171450" indent="-171450">
              <a:buFontTx/>
              <a:buChar char="-"/>
            </a:pPr>
            <a:r>
              <a:rPr lang="fr-FR" sz="1100" dirty="0"/>
              <a:t>Consolidation de compétences civiques, sociales et professionnelles : droits de l'homme, citoyenneté, vie en société, respect d'autrui, projet sportif et/ou culturel; débats sur choix</a:t>
            </a:r>
            <a:br>
              <a:rPr lang="fr-FR" sz="1100" dirty="0"/>
            </a:br>
            <a:r>
              <a:rPr lang="fr-FR" sz="1100" dirty="0"/>
              <a:t>techniques</a:t>
            </a:r>
          </a:p>
          <a:p>
            <a:pPr marL="171450" indent="-171450">
              <a:buFontTx/>
              <a:buChar char="-"/>
            </a:pPr>
            <a:r>
              <a:rPr lang="fr-FR" sz="1100" dirty="0"/>
              <a:t>Orientation, projet individuel et professionnel de l'élève, aide à la réussite, aide </a:t>
            </a:r>
            <a:r>
              <a:rPr lang="fr-FR" sz="1200" dirty="0"/>
              <a:t>individualisée...</a:t>
            </a:r>
          </a:p>
          <a:p>
            <a:pPr marL="171450" indent="-171450">
              <a:buFontTx/>
              <a:buChar char="-"/>
            </a:pPr>
            <a:r>
              <a:rPr lang="fr-FR" sz="1100" dirty="0"/>
              <a:t>Découverte des différents secteurs du commerce et de l’accueil.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F7ABC2-6D04-47C9-BD6C-52534FC3ACB8}"/>
              </a:ext>
            </a:extLst>
          </p:cNvPr>
          <p:cNvSpPr txBox="1"/>
          <p:nvPr/>
        </p:nvSpPr>
        <p:spPr>
          <a:xfrm>
            <a:off x="2366044" y="7511558"/>
            <a:ext cx="427527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542A"/>
                </a:solidFill>
                <a:latin typeface="Calibri" panose="020F0502020204030204" pitchFamily="34" charset="0"/>
              </a:rPr>
              <a:t>PREREQUIS, MODALITES ET DELAI D’ACCES</a:t>
            </a:r>
          </a:p>
          <a:p>
            <a:pPr algn="ctr"/>
            <a:endParaRPr lang="fr-FR" sz="14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100" dirty="0"/>
              <a:t>Sortir d’une classe de 3</a:t>
            </a:r>
            <a:r>
              <a:rPr lang="fr-FR" sz="1100" baseline="30000" dirty="0"/>
              <a:t>ème</a:t>
            </a:r>
            <a:r>
              <a:rPr lang="fr-FR" sz="1100" dirty="0"/>
              <a:t> ou d’une seconde de l’Education nationale ou du Ministère de l’agriculture.</a:t>
            </a:r>
            <a:endParaRPr lang="fr-FR" sz="1100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endParaRPr lang="fr-FR" sz="11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F15A34A-A21A-4EC0-80AC-0F58C363DEEF}"/>
              </a:ext>
            </a:extLst>
          </p:cNvPr>
          <p:cNvSpPr txBox="1"/>
          <p:nvPr/>
        </p:nvSpPr>
        <p:spPr>
          <a:xfrm>
            <a:off x="45875" y="1231576"/>
            <a:ext cx="2448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MFR La Grive- 88 route de Lyon - 38300 BOURGOIN JALLIEU</a:t>
            </a:r>
            <a:br>
              <a:rPr lang="fr-FR" sz="1200" dirty="0">
                <a:solidFill>
                  <a:schemeClr val="bg1"/>
                </a:solidFill>
              </a:rPr>
            </a:br>
            <a:r>
              <a:rPr lang="fr-FR" sz="1200" dirty="0">
                <a:solidFill>
                  <a:schemeClr val="bg1"/>
                </a:solidFill>
              </a:rPr>
              <a:t>Tél. </a:t>
            </a:r>
            <a:r>
              <a:rPr lang="fr-FR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04 74 28 72 10 </a:t>
            </a:r>
            <a:r>
              <a:rPr lang="fr-FR" sz="1200" dirty="0">
                <a:solidFill>
                  <a:schemeClr val="bg1"/>
                </a:solidFill>
              </a:rPr>
              <a:t> - </a:t>
            </a:r>
          </a:p>
          <a:p>
            <a:r>
              <a:rPr lang="fr-FR" sz="1200" dirty="0">
                <a:solidFill>
                  <a:schemeClr val="bg1"/>
                </a:solidFill>
              </a:rPr>
              <a:t> </a:t>
            </a:r>
            <a:r>
              <a:rPr lang="fr-FR" sz="1200" dirty="0" err="1">
                <a:solidFill>
                  <a:schemeClr val="bg1"/>
                </a:solidFill>
              </a:rPr>
              <a:t>eMail</a:t>
            </a:r>
            <a:r>
              <a:rPr lang="fr-FR" sz="1200" dirty="0">
                <a:solidFill>
                  <a:schemeClr val="bg1"/>
                </a:solidFill>
              </a:rPr>
              <a:t>  : </a:t>
            </a:r>
            <a:r>
              <a:rPr lang="fr-FR" sz="1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mfr.la-grive@mfr.asso.fr</a:t>
            </a:r>
            <a:endParaRPr lang="fr-FR" sz="1200" dirty="0">
              <a:solidFill>
                <a:schemeClr val="bg1"/>
              </a:solidFill>
            </a:endParaRPr>
          </a:p>
          <a:p>
            <a:r>
              <a:rPr lang="fr-FR" sz="1200" dirty="0">
                <a:solidFill>
                  <a:schemeClr val="bg1"/>
                </a:solidFill>
              </a:rPr>
              <a:t>http://www.mfr-lagrive.org/</a:t>
            </a:r>
            <a:endParaRPr lang="fr-FR" dirty="0"/>
          </a:p>
        </p:txBody>
      </p:sp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3C4CDED9-82D6-4E65-A75F-8C67C10DE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83866"/>
              </p:ext>
            </p:extLst>
          </p:nvPr>
        </p:nvGraphicFramePr>
        <p:xfrm>
          <a:off x="112134" y="2450857"/>
          <a:ext cx="512211" cy="508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8" name="Bitmap Image" r:id="rId5" imgW="546120" imgH="558720" progId="PBrush">
                  <p:embed/>
                </p:oleObj>
              </mc:Choice>
              <mc:Fallback>
                <p:oleObj name="Bitmap Image" r:id="rId5" imgW="546120" imgH="5587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2134" y="2450857"/>
                        <a:ext cx="512211" cy="508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 de texte 3">
            <a:extLst>
              <a:ext uri="{FF2B5EF4-FFF2-40B4-BE49-F238E27FC236}">
                <a16:creationId xmlns:a16="http://schemas.microsoft.com/office/drawing/2014/main" id="{FC383978-16A1-4BF8-8BB8-326F8E674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34" y="2622616"/>
            <a:ext cx="2295442" cy="72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R="114935" algn="r"/>
            <a:r>
              <a:rPr lang="fr-FR" sz="1100" b="1" kern="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</a:t>
            </a:r>
            <a:r>
              <a:rPr lang="fr-FR" sz="1000" b="1" kern="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JEUNES</a:t>
            </a:r>
            <a:r>
              <a:rPr lang="fr-FR" sz="1000" b="1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plus de 15 ans et ê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tre </a:t>
            </a:r>
            <a:r>
              <a: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titulaire d’un CAP  ou être issu d’une classe de seconde</a:t>
            </a:r>
          </a:p>
          <a:p>
            <a:pPr marL="107315" marR="43180" algn="just"/>
            <a:r>
              <a:rPr lang="fr-FR" sz="1000" b="1" kern="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ADULTES </a:t>
            </a:r>
            <a:r>
              <a: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 reconversion    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2099FEB-A4C9-45FB-80FB-93BEC647D829}"/>
              </a:ext>
            </a:extLst>
          </p:cNvPr>
          <p:cNvGrpSpPr/>
          <p:nvPr/>
        </p:nvGrpSpPr>
        <p:grpSpPr>
          <a:xfrm>
            <a:off x="-125759" y="5144463"/>
            <a:ext cx="2673039" cy="1578064"/>
            <a:chOff x="-107224" y="4577189"/>
            <a:chExt cx="2673039" cy="1578064"/>
          </a:xfrm>
        </p:grpSpPr>
        <p:sp>
          <p:nvSpPr>
            <p:cNvPr id="7" name="Zone de texte 5">
              <a:extLst>
                <a:ext uri="{FF2B5EF4-FFF2-40B4-BE49-F238E27FC236}">
                  <a16:creationId xmlns:a16="http://schemas.microsoft.com/office/drawing/2014/main" id="{3BD3475C-6DD1-4518-99BE-2A3377B82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224" y="4742943"/>
              <a:ext cx="2673039" cy="1412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endParaRPr lang="fr-FR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r>
                <a:rPr lang="fr-FR" sz="1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Frais de scolarité </a:t>
              </a:r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et</a:t>
              </a: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0670" marR="220980" indent="-6350" algn="just">
                <a:lnSpc>
                  <a:spcPct val="109000"/>
                </a:lnSpc>
                <a:spcAft>
                  <a:spcPts val="15"/>
                </a:spcAft>
              </a:pPr>
              <a:r>
                <a:rPr lang="fr-FR" sz="1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Frais de demi-pension ou de pension : voir auprès de la MFR</a:t>
              </a:r>
            </a:p>
            <a:p>
              <a:pPr marL="280670" marR="225425" indent="-6350" algn="just">
                <a:lnSpc>
                  <a:spcPct val="109000"/>
                </a:lnSpc>
              </a:pPr>
              <a:r>
                <a:rPr lang="fr-FR" sz="1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Adhésion à l'association : 100€/an</a:t>
              </a:r>
            </a:p>
            <a:p>
              <a:pPr marL="280670" marR="225425" indent="-6350" algn="just"/>
              <a:r>
                <a:rPr lang="fr-FR" sz="1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(Possibilité de bourses selon revenus)</a:t>
              </a:r>
            </a:p>
            <a:p>
              <a:pPr marL="280670" marR="225425" indent="-6350" algn="just">
                <a:lnSpc>
                  <a:spcPct val="109000"/>
                </a:lnSpc>
                <a:spcAft>
                  <a:spcPts val="1880"/>
                </a:spcAft>
              </a:pPr>
              <a:endPara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graphicFrame>
          <p:nvGraphicFramePr>
            <p:cNvPr id="3" name="Objet 2">
              <a:extLst>
                <a:ext uri="{FF2B5EF4-FFF2-40B4-BE49-F238E27FC236}">
                  <a16:creationId xmlns:a16="http://schemas.microsoft.com/office/drawing/2014/main" id="{E01974F5-F641-48A5-A659-015E72170B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8576735"/>
                </p:ext>
              </p:extLst>
            </p:nvPr>
          </p:nvGraphicFramePr>
          <p:xfrm>
            <a:off x="175494" y="4577189"/>
            <a:ext cx="571500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9" name="Bitmap Image" r:id="rId7" imgW="571680" imgH="501480" progId="PBrush">
                    <p:embed/>
                  </p:oleObj>
                </mc:Choice>
                <mc:Fallback>
                  <p:oleObj name="Bitmap Image" r:id="rId7" imgW="571680" imgH="501480" progId="PBrush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75494" y="4577189"/>
                          <a:ext cx="571500" cy="501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t 16">
            <a:extLst>
              <a:ext uri="{FF2B5EF4-FFF2-40B4-BE49-F238E27FC236}">
                <a16:creationId xmlns:a16="http://schemas.microsoft.com/office/drawing/2014/main" id="{63F6D4F1-0AAC-4C06-A38F-D6B8006AE2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460259"/>
              </p:ext>
            </p:extLst>
          </p:nvPr>
        </p:nvGraphicFramePr>
        <p:xfrm>
          <a:off x="98799" y="3611296"/>
          <a:ext cx="666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0" name="Bitmap Image" r:id="rId9" imgW="666720" imgH="533520" progId="PBrush">
                  <p:embed/>
                </p:oleObj>
              </mc:Choice>
              <mc:Fallback>
                <p:oleObj name="Bitmap Image" r:id="rId9" imgW="666720" imgH="5335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8799" y="3611296"/>
                        <a:ext cx="6667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Zone de texte 5">
            <a:extLst>
              <a:ext uri="{FF2B5EF4-FFF2-40B4-BE49-F238E27FC236}">
                <a16:creationId xmlns:a16="http://schemas.microsoft.com/office/drawing/2014/main" id="{812AC4A2-0F8A-48E8-B157-BF2A9DF8B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91" y="3480408"/>
            <a:ext cx="2356559" cy="196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r>
              <a:rPr lang="fr-FR" sz="1000" b="1" dirty="0">
                <a:solidFill>
                  <a:srgbClr val="92542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1365 </a:t>
            </a:r>
            <a:r>
              <a:rPr lang="fr-FR" sz="10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 de Formation 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au CFA  réparties sur 2 ans </a:t>
            </a:r>
          </a:p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20 semaines au CFA /an</a:t>
            </a:r>
          </a:p>
          <a:p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32 semaines en entreprise/an (dont 5 semaines de congés payés)</a:t>
            </a:r>
          </a:p>
          <a:p>
            <a:endParaRPr lang="fr-FR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</a:rPr>
              <a:t>Possibilité d’adapter la durée et les modalités de formation suivant le parcours du candidat</a:t>
            </a:r>
          </a:p>
          <a:p>
            <a:endParaRPr lang="fr-FR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4390" indent="-6350">
              <a:lnSpc>
                <a:spcPct val="114000"/>
              </a:lnSpc>
              <a:spcAft>
                <a:spcPts val="390"/>
              </a:spcAft>
            </a:pP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62" name="Picture 38" descr="logo_LAGRIVE-fondblanc">
            <a:extLst>
              <a:ext uri="{FF2B5EF4-FFF2-40B4-BE49-F238E27FC236}">
                <a16:creationId xmlns:a16="http://schemas.microsoft.com/office/drawing/2014/main" id="{3985719A-1C3A-41C4-AE93-33EA76CAC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3"/>
            <a:ext cx="137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0074F79D-C5B4-4247-8BA3-87D8A47D00B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724" y="1507133"/>
            <a:ext cx="2959912" cy="19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CBEE12B-6F9E-45BB-85CE-84325545E47E}"/>
              </a:ext>
            </a:extLst>
          </p:cNvPr>
          <p:cNvSpPr txBox="1"/>
          <p:nvPr/>
        </p:nvSpPr>
        <p:spPr>
          <a:xfrm>
            <a:off x="-2116" y="0"/>
            <a:ext cx="464396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92542A"/>
                </a:solidFill>
              </a:rPr>
              <a:t>COMPETENCES &amp; CAPACITES PROFESSIONNELLES VISEES</a:t>
            </a:r>
          </a:p>
          <a:p>
            <a:pPr lvl="0"/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 Élaborer une stratégie de valorisation d’un produit du rayon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Répondre aux attentes de la politique commerciale du point de vente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Répondre aux attentes spécifiques d’un client particulier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Assurer la gestion d’un rayon de produits alimentaires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Animer un espace de vente de produits alimentaires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S’adapter à des enjeux professionnels particuliers</a:t>
            </a:r>
          </a:p>
          <a:p>
            <a:endParaRPr lang="fr-FR" sz="11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401023D-D408-4473-A977-FF89802CB49F}"/>
              </a:ext>
            </a:extLst>
          </p:cNvPr>
          <p:cNvSpPr txBox="1"/>
          <p:nvPr/>
        </p:nvSpPr>
        <p:spPr>
          <a:xfrm>
            <a:off x="453389" y="2290922"/>
            <a:ext cx="3467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542A"/>
                </a:solidFill>
                <a:latin typeface="Calibri" panose="020F0502020204030204" pitchFamily="34" charset="0"/>
              </a:rPr>
              <a:t>CONTENU DE LA FORMATION</a:t>
            </a:r>
          </a:p>
          <a:p>
            <a:pPr algn="ctr"/>
            <a:endParaRPr lang="fr-FR" sz="16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endParaRPr lang="fr-FR" sz="12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4D03F7D-D005-429B-B285-8B4A9CCDF7E2}"/>
              </a:ext>
            </a:extLst>
          </p:cNvPr>
          <p:cNvSpPr txBox="1"/>
          <p:nvPr/>
        </p:nvSpPr>
        <p:spPr>
          <a:xfrm>
            <a:off x="221826" y="2586976"/>
            <a:ext cx="157860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92542A"/>
                </a:solidFill>
                <a:latin typeface="Calibri" panose="020F0502020204030204" pitchFamily="34" charset="0"/>
              </a:rPr>
              <a:t>Programme détaillé</a:t>
            </a:r>
          </a:p>
          <a:p>
            <a:pPr algn="ctr"/>
            <a:endParaRPr lang="fr-FR" sz="1200" b="1" dirty="0">
              <a:solidFill>
                <a:srgbClr val="92542A"/>
              </a:solidFill>
              <a:latin typeface="Calibri" panose="020F050202020403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Mise en place d’un plan de formation permettant de répondre aux exigences du référentiel et d’atteindre les objectifs pédagogiques fixés.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Accompagnement des jeunes dans la recherche d’entreprise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Conduite de projets pédagogiques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Interventions de professionnels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Mobilité européenne</a:t>
            </a:r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0E297F-43DE-4959-89CE-EAAB9A5407F8}"/>
              </a:ext>
            </a:extLst>
          </p:cNvPr>
          <p:cNvSpPr/>
          <p:nvPr/>
        </p:nvSpPr>
        <p:spPr>
          <a:xfrm>
            <a:off x="4538133" y="-13497"/>
            <a:ext cx="2319867" cy="9919497"/>
          </a:xfrm>
          <a:prstGeom prst="rect">
            <a:avLst/>
          </a:prstGeom>
          <a:solidFill>
            <a:srgbClr val="88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 de texte 5">
            <a:extLst>
              <a:ext uri="{FF2B5EF4-FFF2-40B4-BE49-F238E27FC236}">
                <a16:creationId xmlns:a16="http://schemas.microsoft.com/office/drawing/2014/main" id="{82D2ED8E-F13A-4EC2-B2F6-DED754D25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309" y="562182"/>
            <a:ext cx="2225886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MODALITES PEDAGOGIQUES</a:t>
            </a: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Moyens Pédagogiques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Classes mobiles informatiques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Salle d’application : magasin école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Salles de </a:t>
            </a:r>
            <a:r>
              <a:rPr lang="fr-FR" sz="1100">
                <a:latin typeface="Calibri" panose="020F0502020204030204" pitchFamily="34" charset="0"/>
                <a:ea typeface="Calibri" panose="020F0502020204030204" pitchFamily="34" charset="0"/>
              </a:rPr>
              <a:t>cours équipées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en matériel de vidéo projection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Restaurant scolaire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Internat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Accompagnement pour les élèves à besoins particuliers (selon avis de la MDPH).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SUIVI DE L’ACTION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outils de suivi en entreprise et à la MFR : carnet de liaison, cahier de texte numérique, livret d’évaluation des compétences. 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Accompagnement à l’orientation post-seconde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EVALUATION DE L’ACTION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Bilans intermédiaires de suivi chaque semestre auprès du jeune, de la famille et de l’entreprise</a:t>
            </a: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100" b="1" dirty="0">
                <a:solidFill>
                  <a:srgbClr val="9254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FORMATEURS, ANIMATEURS ET INTERVENANTS</a:t>
            </a:r>
          </a:p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</a:rPr>
              <a:t>Une équipe de 36 Salariés à votre disposition pour vous accompagner dans votre projet de formation ( formateurs, animateurs, Maîtresse de maison, Maitres d’internat )</a:t>
            </a: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Responsable de l’action : </a:t>
            </a:r>
          </a:p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Lila </a:t>
            </a:r>
            <a:r>
              <a:rPr lang="fr-FR" sz="12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Cherfaoui</a:t>
            </a:r>
            <a:endParaRPr lang="fr-FR" sz="1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100" b="1" dirty="0">
              <a:solidFill>
                <a:srgbClr val="92542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393DF0-1591-41D0-93B5-D6B97361640B}"/>
              </a:ext>
            </a:extLst>
          </p:cNvPr>
          <p:cNvSpPr/>
          <p:nvPr/>
        </p:nvSpPr>
        <p:spPr>
          <a:xfrm>
            <a:off x="2012601" y="2586976"/>
            <a:ext cx="20347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92542A"/>
                </a:solidFill>
                <a:latin typeface="Calibri" panose="020F0502020204030204" pitchFamily="34" charset="0"/>
              </a:rPr>
              <a:t>Enseignement sur une année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9BE4E0EF-296F-43D3-944D-61806865F49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1426329"/>
                  </p:ext>
                </p:extLst>
              </p:nvPr>
            </p:nvGraphicFramePr>
            <p:xfrm>
              <a:off x="-6599682" y="4098562"/>
              <a:ext cx="1714500" cy="2476500"/>
            </p:xfrm>
            <a:graphic>
              <a:graphicData uri="http://schemas.microsoft.com/office/powerpoint/2016/slidezoom">
                <pslz:sldZm>
                  <pslz:sldZmObj sldId="257" cId="3124880892">
                    <pslz:zmPr id="{EDF0AED1-47A8-4E09-B48B-15CBE29AC6A5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2476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E4E0EF-296F-43D3-944D-61806865F4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599682" y="4098562"/>
                <a:ext cx="1714500" cy="2476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75BB3D-D497-4E1E-B4B9-7CD9D90BD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96845"/>
              </p:ext>
            </p:extLst>
          </p:nvPr>
        </p:nvGraphicFramePr>
        <p:xfrm>
          <a:off x="1994534" y="2863975"/>
          <a:ext cx="2349500" cy="4982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09442654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3286434558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EG1 - Physique Chimie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30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32276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EG1-Maths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50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3972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EG1-Bio-Eco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15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0188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EG1-TIM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3047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EG2 Histoire Géographie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21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1277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EG2-Lettres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42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0494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EG3 SESG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11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6598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EG3 ESC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11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25366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EG3 langue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46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06868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EG4 EPS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42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7431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EG4 ESC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96566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 4-TIM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35503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EG4-EMC/ EIE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017356"/>
                  </a:ext>
                </a:extLst>
              </a:tr>
              <a:tr h="20984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EP1 Techniques de vente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50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2388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EP2 Environnement du point de vente et marchandisage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50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44760"/>
                  </a:ext>
                </a:extLst>
              </a:tr>
              <a:tr h="418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EP3 - Conseil Vente de produits alimentaires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50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3707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EIE-technique d'étalage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32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641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EIE-section européenne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16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38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Alternance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64 h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02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880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3232</TotalTime>
  <Words>698</Words>
  <Application>Microsoft Office PowerPoint</Application>
  <PresentationFormat>Format A4 (210 x 297 mm)</PresentationFormat>
  <Paragraphs>122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Bitmap Image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FONTAINE DELAVEAUD Virginie</dc:creator>
  <cp:lastModifiedBy>FONTAINE DELAVEAUD Virginie</cp:lastModifiedBy>
  <cp:revision>254</cp:revision>
  <cp:lastPrinted>2023-01-26T06:54:57Z</cp:lastPrinted>
  <dcterms:created xsi:type="dcterms:W3CDTF">2022-12-08T17:10:08Z</dcterms:created>
  <dcterms:modified xsi:type="dcterms:W3CDTF">2023-01-27T13:06:20Z</dcterms:modified>
</cp:coreProperties>
</file>