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0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8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22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74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18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79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88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03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5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21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81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9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hyperlink" Target="tel:04%2074%2028%2072%2010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5.jp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png"/><Relationship Id="rId4" Type="http://schemas.openxmlformats.org/officeDocument/2006/relationships/hyperlink" Target="mailto:mfr.la-grive@mfr.asso.fr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CAA8451-9F7F-4934-BB6B-374472E818FF}"/>
              </a:ext>
            </a:extLst>
          </p:cNvPr>
          <p:cNvSpPr/>
          <p:nvPr/>
        </p:nvSpPr>
        <p:spPr>
          <a:xfrm>
            <a:off x="85179" y="972733"/>
            <a:ext cx="2319867" cy="9019272"/>
          </a:xfrm>
          <a:prstGeom prst="rect">
            <a:avLst/>
          </a:prstGeom>
          <a:solidFill>
            <a:srgbClr val="88B0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 de texte 2">
            <a:extLst>
              <a:ext uri="{FF2B5EF4-FFF2-40B4-BE49-F238E27FC236}">
                <a16:creationId xmlns:a16="http://schemas.microsoft.com/office/drawing/2014/main" id="{4DC237E7-456D-4D9F-A030-1B5A1F80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5002" y="263625"/>
            <a:ext cx="4416262" cy="119053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350" indent="-6350" algn="ctr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CEAB5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NOVEMBRE </a:t>
            </a:r>
            <a:r>
              <a:rPr lang="fr-FR" sz="1000" b="0" dirty="0">
                <a:solidFill>
                  <a:srgbClr val="CEAB5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2 0 2 2</a:t>
            </a:r>
            <a:endParaRPr lang="fr-FR" sz="1600" b="1" dirty="0">
              <a:solidFill>
                <a:srgbClr val="7CA7B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b="1" dirty="0" err="1">
                <a:solidFill>
                  <a:srgbClr val="88B0BF"/>
                </a:solidFill>
              </a:rPr>
              <a:t>CAPa</a:t>
            </a:r>
            <a:r>
              <a:rPr lang="fr-FR" b="1" dirty="0">
                <a:solidFill>
                  <a:srgbClr val="88B0BF"/>
                </a:solidFill>
              </a:rPr>
              <a:t> SAPVER</a:t>
            </a:r>
            <a:endParaRPr lang="fr-FR" dirty="0">
              <a:solidFill>
                <a:srgbClr val="88B0BF"/>
              </a:solidFill>
            </a:endParaRPr>
          </a:p>
          <a:p>
            <a:pPr algn="ctr"/>
            <a:r>
              <a:rPr lang="fr-FR" sz="1600" b="1" dirty="0">
                <a:solidFill>
                  <a:srgbClr val="88B0BF"/>
                </a:solidFill>
              </a:rPr>
              <a:t>(Service A la Personne et Vente en Espace Rural)</a:t>
            </a:r>
          </a:p>
          <a:p>
            <a:pPr algn="ctr"/>
            <a:r>
              <a:rPr lang="fr-FR" sz="1600" b="1" dirty="0">
                <a:solidFill>
                  <a:srgbClr val="88B0BF"/>
                </a:solidFill>
              </a:rPr>
              <a:t>Alternance – Stage</a:t>
            </a:r>
            <a:endParaRPr lang="fr-FR" sz="1600" dirty="0">
              <a:solidFill>
                <a:srgbClr val="88B0BF"/>
              </a:solidFill>
            </a:endParaRPr>
          </a:p>
          <a:p>
            <a:pPr indent="-6350" algn="ctr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CEAB5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DIPLÔME DE NIVEAU </a:t>
            </a:r>
            <a:r>
              <a:rPr lang="fr-FR" sz="1000" dirty="0">
                <a:solidFill>
                  <a:srgbClr val="CEAB5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 </a:t>
            </a:r>
            <a:r>
              <a:rPr lang="fr-FR" sz="1000" dirty="0">
                <a:solidFill>
                  <a:srgbClr val="CEAB5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Ministère de l’Agriculture</a:t>
            </a:r>
            <a:endParaRPr lang="fr-FR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Zone de texte 3">
            <a:extLst>
              <a:ext uri="{FF2B5EF4-FFF2-40B4-BE49-F238E27FC236}">
                <a16:creationId xmlns:a16="http://schemas.microsoft.com/office/drawing/2014/main" id="{6FBB53AC-2251-41B8-AE71-D200CA23B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602" y="7856128"/>
            <a:ext cx="229552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fr-FR" sz="1100" b="1" dirty="0">
                <a:solidFill>
                  <a:schemeClr val="accent2">
                    <a:lumMod val="50000"/>
                  </a:schemeClr>
                </a:solidFill>
              </a:rPr>
              <a:t>Poursuite d’études</a:t>
            </a:r>
          </a:p>
          <a:p>
            <a:r>
              <a:rPr lang="fr-FR" sz="1000" dirty="0"/>
              <a:t>Possibilité de poursuivre vers d’autres CAP : Commerce, petite enfance en une année (formation continue ou en apprentissage)</a:t>
            </a:r>
          </a:p>
          <a:p>
            <a:r>
              <a:rPr lang="fr-FR" sz="1000" dirty="0"/>
              <a:t>Accès aux différents Bac Professionnel :</a:t>
            </a:r>
          </a:p>
          <a:p>
            <a:r>
              <a:rPr lang="fr-FR" sz="1000" i="1" dirty="0"/>
              <a:t>TCVPA</a:t>
            </a:r>
            <a:r>
              <a:rPr lang="fr-FR" sz="1000" dirty="0"/>
              <a:t> (Technicien Conseil Vente en Produits alimentaires), Métiers du commerce et de la vente et Métiers de l’accueil </a:t>
            </a:r>
            <a:r>
              <a:rPr lang="fr-FR" sz="1000" i="1" dirty="0"/>
              <a:t>SAPAT</a:t>
            </a:r>
            <a:r>
              <a:rPr lang="fr-FR" sz="1000" dirty="0"/>
              <a:t> (Services Aux Personnes et Aux Territoires), </a:t>
            </a:r>
            <a:r>
              <a:rPr lang="fr-FR" sz="1000" i="1" dirty="0"/>
              <a:t>SPVL</a:t>
            </a:r>
            <a:r>
              <a:rPr lang="fr-FR" sz="1000" dirty="0"/>
              <a:t> (Services de Proximité et Vie Locale), </a:t>
            </a:r>
            <a:endParaRPr lang="fr-FR" sz="1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3B7B1A5-7F0F-4F53-A551-6A06E58A807C}"/>
              </a:ext>
            </a:extLst>
          </p:cNvPr>
          <p:cNvSpPr txBox="1"/>
          <p:nvPr/>
        </p:nvSpPr>
        <p:spPr>
          <a:xfrm>
            <a:off x="2537092" y="4556450"/>
            <a:ext cx="4456001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542A"/>
                </a:solidFill>
              </a:rPr>
              <a:t>PRESENTATION GENERALE</a:t>
            </a:r>
          </a:p>
          <a:p>
            <a:pPr algn="ctr"/>
            <a:endParaRPr lang="fr-FR" sz="1100" b="1" dirty="0">
              <a:solidFill>
                <a:srgbClr val="92542A"/>
              </a:solidFill>
            </a:endParaRPr>
          </a:p>
          <a:p>
            <a:r>
              <a:rPr lang="fr-FR" sz="1100" dirty="0"/>
              <a:t>La formation </a:t>
            </a:r>
            <a:r>
              <a:rPr lang="fr-FR" sz="1100" dirty="0" err="1"/>
              <a:t>CAPa</a:t>
            </a:r>
            <a:r>
              <a:rPr lang="fr-FR" sz="1100" dirty="0"/>
              <a:t> SAPVER permet d’obtenir une première qualification professionnelle avec une double compétence : </a:t>
            </a:r>
          </a:p>
          <a:p>
            <a:pPr lvl="0"/>
            <a:r>
              <a:rPr lang="fr-FR" sz="1100" b="1" dirty="0"/>
              <a:t>- Accueil-Vente / Restauration collective / Tourisme en milieu Rural</a:t>
            </a:r>
            <a:endParaRPr lang="fr-FR" sz="1100" b="1" i="1" dirty="0"/>
          </a:p>
          <a:p>
            <a:r>
              <a:rPr lang="fr-FR" sz="1100" b="1" dirty="0"/>
              <a:t>- Services aux Personnes</a:t>
            </a:r>
          </a:p>
          <a:p>
            <a:endParaRPr lang="fr-FR" sz="1100" dirty="0"/>
          </a:p>
          <a:p>
            <a:endParaRPr lang="fr-FR" sz="11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B93D0DF-54F0-433C-AA08-893566FEE04F}"/>
              </a:ext>
            </a:extLst>
          </p:cNvPr>
          <p:cNvSpPr txBox="1"/>
          <p:nvPr/>
        </p:nvSpPr>
        <p:spPr>
          <a:xfrm>
            <a:off x="2531209" y="5958117"/>
            <a:ext cx="41972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542A"/>
                </a:solidFill>
              </a:rPr>
              <a:t>OBJECTIFS</a:t>
            </a:r>
          </a:p>
          <a:p>
            <a:pPr algn="ctr"/>
            <a:endParaRPr lang="fr-FR" sz="1100" b="1" dirty="0">
              <a:solidFill>
                <a:srgbClr val="92542A"/>
              </a:solidFill>
            </a:endParaRPr>
          </a:p>
          <a:p>
            <a:pPr algn="just"/>
            <a:r>
              <a:rPr lang="fr-FR" sz="1100" dirty="0"/>
              <a:t>La formation </a:t>
            </a:r>
            <a:r>
              <a:rPr lang="fr-FR" sz="1100" dirty="0" err="1"/>
              <a:t>CAPa</a:t>
            </a:r>
            <a:r>
              <a:rPr lang="fr-FR" sz="1100" dirty="0"/>
              <a:t> SAPVER permet d’acquérir une double compétence professionnelle dans les secteurs de l’accueil et de la vente, ainsi que dans le secteur des services à la personne.</a:t>
            </a:r>
            <a:br>
              <a:rPr lang="fr-FR" sz="1100" dirty="0"/>
            </a:br>
            <a:br>
              <a:rPr lang="fr-FR" sz="1100" dirty="0"/>
            </a:br>
            <a:r>
              <a:rPr lang="fr-FR" sz="1100" dirty="0"/>
              <a:t>La formation permet de rentrer directement dans la vie active tout en obtenant un diplôme, ou d’atteindre un niveau d’enseignement général, technique et professionnel, permettant l’accès à des concours ou à la poursuite d’étude.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F7ABC2-6D04-47C9-BD6C-52534FC3ACB8}"/>
              </a:ext>
            </a:extLst>
          </p:cNvPr>
          <p:cNvSpPr txBox="1"/>
          <p:nvPr/>
        </p:nvSpPr>
        <p:spPr>
          <a:xfrm>
            <a:off x="2425602" y="8140179"/>
            <a:ext cx="42752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542A"/>
                </a:solidFill>
                <a:latin typeface="Calibri" panose="020F0502020204030204" pitchFamily="34" charset="0"/>
              </a:rPr>
              <a:t>PREREQUIS, MODALITES ET DELAI D’ACCES</a:t>
            </a:r>
          </a:p>
          <a:p>
            <a:pPr algn="ctr"/>
            <a:endParaRPr lang="fr-FR" sz="16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r>
              <a:rPr lang="fr-FR" sz="1100" dirty="0"/>
              <a:t>Elèves issus de 3</a:t>
            </a:r>
            <a:r>
              <a:rPr lang="fr-FR" sz="1100" baseline="30000" dirty="0"/>
              <a:t>ème</a:t>
            </a:r>
            <a:r>
              <a:rPr lang="fr-FR" sz="1100" dirty="0"/>
              <a:t> générale, DP3, DP6, Insertion, SEGPA, 3</a:t>
            </a:r>
            <a:r>
              <a:rPr lang="fr-FR" sz="1100" baseline="30000" dirty="0"/>
              <a:t>ème</a:t>
            </a:r>
            <a:r>
              <a:rPr lang="fr-FR" sz="1100" dirty="0"/>
              <a:t> de l’enseignement agricole</a:t>
            </a:r>
          </a:p>
          <a:p>
            <a:r>
              <a:rPr lang="fr-FR" sz="1100" dirty="0"/>
              <a:t>Elèves issus d’autres </a:t>
            </a:r>
            <a:r>
              <a:rPr lang="fr-FR" sz="1100" dirty="0" err="1"/>
              <a:t>CAPa</a:t>
            </a:r>
            <a:r>
              <a:rPr lang="fr-FR" sz="1100" dirty="0"/>
              <a:t> ou CAP (Entrée possible en </a:t>
            </a:r>
            <a:r>
              <a:rPr lang="fr-FR" sz="1100" dirty="0" err="1"/>
              <a:t>CAPa</a:t>
            </a:r>
            <a:r>
              <a:rPr lang="fr-FR" sz="1100" dirty="0"/>
              <a:t> 2)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F15A34A-A21A-4EC0-80AC-0F58C363DEEF}"/>
              </a:ext>
            </a:extLst>
          </p:cNvPr>
          <p:cNvSpPr txBox="1"/>
          <p:nvPr/>
        </p:nvSpPr>
        <p:spPr>
          <a:xfrm>
            <a:off x="82649" y="946330"/>
            <a:ext cx="2448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MFR La Grive- 88 route de Lyon - 38300 BOURGOIN JALLIEU</a:t>
            </a:r>
            <a:br>
              <a:rPr lang="fr-FR" sz="1200" dirty="0">
                <a:solidFill>
                  <a:schemeClr val="bg1"/>
                </a:solidFill>
              </a:rPr>
            </a:br>
            <a:r>
              <a:rPr lang="fr-FR" sz="1200" dirty="0">
                <a:solidFill>
                  <a:schemeClr val="bg1"/>
                </a:solidFill>
              </a:rPr>
              <a:t>Tél. </a:t>
            </a:r>
            <a:r>
              <a:rPr lang="fr-FR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04 74 28 72 10 </a:t>
            </a:r>
            <a:r>
              <a:rPr lang="fr-FR" sz="1200" dirty="0">
                <a:solidFill>
                  <a:schemeClr val="bg1"/>
                </a:solidFill>
              </a:rPr>
              <a:t> - </a:t>
            </a:r>
          </a:p>
          <a:p>
            <a:r>
              <a:rPr lang="fr-FR" sz="1200" dirty="0">
                <a:solidFill>
                  <a:schemeClr val="bg1"/>
                </a:solidFill>
              </a:rPr>
              <a:t> </a:t>
            </a:r>
            <a:r>
              <a:rPr lang="fr-FR" sz="1200" dirty="0" err="1">
                <a:solidFill>
                  <a:schemeClr val="bg1"/>
                </a:solidFill>
              </a:rPr>
              <a:t>eMail</a:t>
            </a:r>
            <a:r>
              <a:rPr lang="fr-FR" sz="1200" dirty="0">
                <a:solidFill>
                  <a:schemeClr val="bg1"/>
                </a:solidFill>
              </a:rPr>
              <a:t>  : </a:t>
            </a:r>
            <a:r>
              <a:rPr lang="fr-FR" sz="1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mfr.la-grive@mfr.asso.fr</a:t>
            </a:r>
            <a:endParaRPr lang="fr-FR" sz="1200" dirty="0">
              <a:solidFill>
                <a:schemeClr val="bg1"/>
              </a:solidFill>
            </a:endParaRPr>
          </a:p>
          <a:p>
            <a:r>
              <a:rPr lang="fr-FR" sz="1200" dirty="0">
                <a:solidFill>
                  <a:schemeClr val="bg1"/>
                </a:solidFill>
              </a:rPr>
              <a:t>http://www.mfr-lagrive.org/</a:t>
            </a:r>
            <a:endParaRPr lang="fr-FR"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2099FEB-A4C9-45FB-80FB-93BEC647D829}"/>
              </a:ext>
            </a:extLst>
          </p:cNvPr>
          <p:cNvGrpSpPr/>
          <p:nvPr/>
        </p:nvGrpSpPr>
        <p:grpSpPr>
          <a:xfrm>
            <a:off x="-91408" y="6221329"/>
            <a:ext cx="2673039" cy="1695075"/>
            <a:chOff x="-97405" y="5113596"/>
            <a:chExt cx="2673039" cy="1695075"/>
          </a:xfrm>
        </p:grpSpPr>
        <p:sp>
          <p:nvSpPr>
            <p:cNvPr id="7" name="Zone de texte 5">
              <a:extLst>
                <a:ext uri="{FF2B5EF4-FFF2-40B4-BE49-F238E27FC236}">
                  <a16:creationId xmlns:a16="http://schemas.microsoft.com/office/drawing/2014/main" id="{3BD3475C-6DD1-4518-99BE-2A3377B82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7405" y="5337371"/>
              <a:ext cx="2673039" cy="147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834390" indent="-6350">
                <a:lnSpc>
                  <a:spcPct val="114000"/>
                </a:lnSpc>
                <a:spcAft>
                  <a:spcPts val="390"/>
                </a:spcAft>
              </a:pPr>
              <a:r>
                <a:rPr lang="fr-FR" sz="1000" b="1" dirty="0">
                  <a:solidFill>
                    <a:srgbClr val="92542A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COUT DE LA FORMATION : </a:t>
              </a:r>
              <a:endPara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0670" marR="220980" indent="-6350" algn="just">
                <a:lnSpc>
                  <a:spcPct val="109000"/>
                </a:lnSpc>
                <a:spcAft>
                  <a:spcPts val="15"/>
                </a:spcAft>
              </a:pPr>
              <a:r>
                <a:rPr lang="fr-FR" sz="1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Frais de scolarité et</a:t>
              </a:r>
            </a:p>
            <a:p>
              <a:pPr marL="280670" marR="220980" indent="-6350" algn="just">
                <a:lnSpc>
                  <a:spcPct val="109000"/>
                </a:lnSpc>
                <a:spcAft>
                  <a:spcPts val="15"/>
                </a:spcAft>
              </a:pPr>
              <a:r>
                <a:rPr lang="fr-FR" sz="1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Frais de demi-pension ou de pension : voir auprès de la MFR</a:t>
              </a:r>
            </a:p>
            <a:p>
              <a:pPr marL="280670" marR="225425" indent="-6350" algn="just">
                <a:lnSpc>
                  <a:spcPct val="109000"/>
                </a:lnSpc>
              </a:pPr>
              <a:r>
                <a:rPr lang="fr-FR" sz="1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Adhésion à l'association : 100€/an</a:t>
              </a:r>
            </a:p>
            <a:p>
              <a:pPr marL="280670" marR="225425" indent="-6350" algn="just"/>
              <a:r>
                <a:rPr lang="fr-FR" sz="1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(Possibilité de bourses selon revenus)</a:t>
              </a:r>
            </a:p>
            <a:p>
              <a:pPr marL="280670" marR="225425" indent="-6350" algn="just">
                <a:lnSpc>
                  <a:spcPct val="109000"/>
                </a:lnSpc>
              </a:pPr>
              <a:endPara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0670" marR="225425" indent="-6350" algn="just">
                <a:lnSpc>
                  <a:spcPct val="109000"/>
                </a:lnSpc>
              </a:pPr>
              <a:endPara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graphicFrame>
          <p:nvGraphicFramePr>
            <p:cNvPr id="3" name="Objet 2">
              <a:extLst>
                <a:ext uri="{FF2B5EF4-FFF2-40B4-BE49-F238E27FC236}">
                  <a16:creationId xmlns:a16="http://schemas.microsoft.com/office/drawing/2014/main" id="{E01974F5-F641-48A5-A659-015E72170B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1806590"/>
                </p:ext>
              </p:extLst>
            </p:nvPr>
          </p:nvGraphicFramePr>
          <p:xfrm>
            <a:off x="83002" y="5113596"/>
            <a:ext cx="571500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2" name="Bitmap Image" r:id="rId5" imgW="571680" imgH="501480" progId="PBrush">
                    <p:embed/>
                  </p:oleObj>
                </mc:Choice>
                <mc:Fallback>
                  <p:oleObj name="Bitmap Image" r:id="rId5" imgW="571680" imgH="501480" progId="PBrush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3002" y="5113596"/>
                          <a:ext cx="571500" cy="501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t 16">
            <a:extLst>
              <a:ext uri="{FF2B5EF4-FFF2-40B4-BE49-F238E27FC236}">
                <a16:creationId xmlns:a16="http://schemas.microsoft.com/office/drawing/2014/main" id="{63F6D4F1-0AAC-4C06-A38F-D6B8006AE2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669699"/>
              </p:ext>
            </p:extLst>
          </p:nvPr>
        </p:nvGraphicFramePr>
        <p:xfrm>
          <a:off x="257175" y="4834763"/>
          <a:ext cx="666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3" name="Bitmap Image" r:id="rId7" imgW="666720" imgH="533520" progId="PBrush">
                  <p:embed/>
                </p:oleObj>
              </mc:Choice>
              <mc:Fallback>
                <p:oleObj name="Bitmap Image" r:id="rId7" imgW="666720" imgH="5335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7175" y="4834763"/>
                        <a:ext cx="6667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Zone de texte 5">
            <a:extLst>
              <a:ext uri="{FF2B5EF4-FFF2-40B4-BE49-F238E27FC236}">
                <a16:creationId xmlns:a16="http://schemas.microsoft.com/office/drawing/2014/main" id="{812AC4A2-0F8A-48E8-B157-BF2A9DF8B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50" y="4805643"/>
            <a:ext cx="2356559" cy="180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834390" indent="-6350">
              <a:lnSpc>
                <a:spcPct val="114000"/>
              </a:lnSpc>
              <a:spcAft>
                <a:spcPts val="390"/>
              </a:spcAft>
            </a:pPr>
            <a:r>
              <a:rPr lang="fr-FR" sz="10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830H de Formation à la MFR 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  réparties sur 2 ans </a:t>
            </a:r>
          </a:p>
          <a:p>
            <a:pPr marL="834390" indent="-6350">
              <a:lnSpc>
                <a:spcPct val="114000"/>
              </a:lnSpc>
              <a:spcAft>
                <a:spcPts val="390"/>
              </a:spcAft>
            </a:pP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13 semaines au CFA /an</a:t>
            </a:r>
          </a:p>
          <a:p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 26 semaines en entreprise/an </a:t>
            </a:r>
          </a:p>
          <a:p>
            <a:endParaRPr lang="fr-FR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Possibilité d’adapter la durée et les modalités de formation suivant le parcours du candidat</a:t>
            </a:r>
          </a:p>
          <a:p>
            <a:endParaRPr lang="fr-FR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4390" indent="-6350">
              <a:lnSpc>
                <a:spcPct val="114000"/>
              </a:lnSpc>
              <a:spcAft>
                <a:spcPts val="390"/>
              </a:spcAft>
            </a:pP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62" name="Picture 38" descr="logo_LAGRIVE-fondblanc">
            <a:extLst>
              <a:ext uri="{FF2B5EF4-FFF2-40B4-BE49-F238E27FC236}">
                <a16:creationId xmlns:a16="http://schemas.microsoft.com/office/drawing/2014/main" id="{3985719A-1C3A-41C4-AE93-33EA76CAC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3"/>
            <a:ext cx="1181100" cy="95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6EE94C2-337E-41CB-BC7E-0FBF464722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9892" y="1999185"/>
            <a:ext cx="3444122" cy="2228226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22E65FA-490D-4E6F-A152-65B18331BD5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098" y="1997096"/>
            <a:ext cx="3371102" cy="222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CBEE12B-6F9E-45BB-85CE-84325545E47E}"/>
              </a:ext>
            </a:extLst>
          </p:cNvPr>
          <p:cNvSpPr txBox="1"/>
          <p:nvPr/>
        </p:nvSpPr>
        <p:spPr>
          <a:xfrm>
            <a:off x="131232" y="0"/>
            <a:ext cx="451061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542A"/>
                </a:solidFill>
              </a:rPr>
              <a:t>COMPETENCES &amp; CAPACITES PROFESSIONNELLES VISEES</a:t>
            </a:r>
          </a:p>
          <a:p>
            <a:pPr lvl="0"/>
            <a:endParaRPr lang="fr-FR" sz="1100" dirty="0"/>
          </a:p>
          <a:p>
            <a:pPr lvl="0"/>
            <a:r>
              <a:rPr lang="fr-FR" sz="1100" dirty="0"/>
              <a:t>Agir dans des situations de la vie courante à l’aide de repères sociaux.</a:t>
            </a:r>
            <a:endParaRPr lang="fr-FR" sz="1100" i="1" dirty="0"/>
          </a:p>
          <a:p>
            <a:pPr lvl="0"/>
            <a:r>
              <a:rPr lang="fr-FR" sz="1100" dirty="0"/>
              <a:t>Mettre en œuvre des actions contribuant à sa construction personnelle.</a:t>
            </a:r>
            <a:endParaRPr lang="fr-FR" sz="1100" i="1" dirty="0"/>
          </a:p>
          <a:p>
            <a:pPr lvl="0"/>
            <a:r>
              <a:rPr lang="fr-FR" sz="1100" dirty="0"/>
              <a:t>Interagir avec son environnement social.</a:t>
            </a:r>
            <a:endParaRPr lang="fr-FR" sz="1100" i="1" dirty="0"/>
          </a:p>
          <a:p>
            <a:pPr lvl="0"/>
            <a:r>
              <a:rPr lang="fr-FR" sz="1100" dirty="0"/>
              <a:t>Établir une communication avec la personne et son entourage en lien avec son environnement.</a:t>
            </a:r>
            <a:endParaRPr lang="fr-FR" sz="1100" i="1" dirty="0"/>
          </a:p>
          <a:p>
            <a:pPr lvl="0"/>
            <a:r>
              <a:rPr lang="fr-FR" sz="1100" dirty="0"/>
              <a:t>Réaliser des interventions d’aide à la personne.</a:t>
            </a:r>
            <a:endParaRPr lang="fr-FR" sz="1100" i="1" dirty="0"/>
          </a:p>
          <a:p>
            <a:pPr lvl="0"/>
            <a:r>
              <a:rPr lang="fr-FR" sz="1100" dirty="0"/>
              <a:t>Réaliser des activités de vente.</a:t>
            </a:r>
            <a:endParaRPr lang="fr-FR" sz="1100" i="1" dirty="0"/>
          </a:p>
          <a:p>
            <a:pPr lvl="0"/>
            <a:r>
              <a:rPr lang="fr-FR" sz="1100" dirty="0"/>
              <a:t>S’adapter à des enjeux professionnels </a:t>
            </a:r>
            <a:r>
              <a:rPr lang="fr-FR" sz="1100" b="1" dirty="0"/>
              <a:t>locaux.</a:t>
            </a:r>
            <a:endParaRPr lang="fr-FR" sz="1100" b="1" i="1" dirty="0"/>
          </a:p>
          <a:p>
            <a:endParaRPr lang="fr-FR" sz="11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401023D-D408-4473-A977-FF89802CB49F}"/>
              </a:ext>
            </a:extLst>
          </p:cNvPr>
          <p:cNvSpPr txBox="1"/>
          <p:nvPr/>
        </p:nvSpPr>
        <p:spPr>
          <a:xfrm>
            <a:off x="453389" y="2290922"/>
            <a:ext cx="3467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542A"/>
                </a:solidFill>
                <a:latin typeface="Calibri" panose="020F0502020204030204" pitchFamily="34" charset="0"/>
              </a:rPr>
              <a:t>CONTENU DE LA FORMATION</a:t>
            </a:r>
          </a:p>
          <a:p>
            <a:pPr algn="ctr"/>
            <a:endParaRPr lang="fr-FR" sz="16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endParaRPr lang="fr-FR" sz="1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2ACC77-50F2-4424-9031-66D1E104A05C}"/>
              </a:ext>
            </a:extLst>
          </p:cNvPr>
          <p:cNvSpPr txBox="1"/>
          <p:nvPr/>
        </p:nvSpPr>
        <p:spPr>
          <a:xfrm>
            <a:off x="131232" y="7488073"/>
            <a:ext cx="42382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542A"/>
                </a:solidFill>
                <a:latin typeface="Calibri" panose="020F0502020204030204" pitchFamily="34" charset="0"/>
              </a:rPr>
              <a:t>INDICATEURS DE RESULTATS</a:t>
            </a:r>
          </a:p>
          <a:p>
            <a:pPr algn="ctr"/>
            <a:endParaRPr lang="fr-FR" sz="16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200" dirty="0"/>
              <a:t>Taux de réussite session 2022 : 100 %</a:t>
            </a:r>
          </a:p>
          <a:p>
            <a:pPr algn="ctr"/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4D03F7D-D005-429B-B285-8B4A9CCDF7E2}"/>
              </a:ext>
            </a:extLst>
          </p:cNvPr>
          <p:cNvSpPr txBox="1"/>
          <p:nvPr/>
        </p:nvSpPr>
        <p:spPr>
          <a:xfrm>
            <a:off x="267211" y="2664212"/>
            <a:ext cx="157860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92542A"/>
                </a:solidFill>
                <a:latin typeface="Calibri" panose="020F0502020204030204" pitchFamily="34" charset="0"/>
              </a:rPr>
              <a:t>Programme détaillé</a:t>
            </a:r>
          </a:p>
          <a:p>
            <a:pPr algn="ctr"/>
            <a:endParaRPr lang="fr-FR" sz="12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place d’un plan de formation permettant de répondre aux exigences du référentiel et d’atteindre les objectifs pédagogiques fixés.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Accompagnement des jeunes dans la recherche d’entreprise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Conduite de projets pédagogiques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Interventions de professionnels</a:t>
            </a:r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0E297F-43DE-4959-89CE-EAAB9A5407F8}"/>
              </a:ext>
            </a:extLst>
          </p:cNvPr>
          <p:cNvSpPr/>
          <p:nvPr/>
        </p:nvSpPr>
        <p:spPr>
          <a:xfrm>
            <a:off x="4538133" y="-13497"/>
            <a:ext cx="2319867" cy="9919497"/>
          </a:xfrm>
          <a:prstGeom prst="rect">
            <a:avLst/>
          </a:prstGeom>
          <a:solidFill>
            <a:srgbClr val="88B0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 de texte 5">
            <a:extLst>
              <a:ext uri="{FF2B5EF4-FFF2-40B4-BE49-F238E27FC236}">
                <a16:creationId xmlns:a16="http://schemas.microsoft.com/office/drawing/2014/main" id="{82D2ED8E-F13A-4EC2-B2F6-DED754D25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7309" y="562182"/>
            <a:ext cx="2225886" cy="774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MODALITES PEDAGOGIQUES</a:t>
            </a: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Moyens Pédagogiques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Classes mobiles informatiques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Salle d’application : magasin école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Salles de </a:t>
            </a:r>
            <a:r>
              <a:rPr lang="fr-FR" sz="1100">
                <a:latin typeface="Calibri" panose="020F0502020204030204" pitchFamily="34" charset="0"/>
                <a:ea typeface="Calibri" panose="020F0502020204030204" pitchFamily="34" charset="0"/>
              </a:rPr>
              <a:t>cours équipées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en matériel de vidéo projection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Restaurant scolaire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Internat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Accompagnement pour les élèves à besoins particuliers (selon avis de la MDPH).</a:t>
            </a: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SUIVI DE L’ACTION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Outils de suivi en entreprise à la MFR : carnet de liaison, cahier de texte numérique, livret d’évaluation des compétences, visite entreprise.</a:t>
            </a: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EVALUATION DE L’ACTION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Evaluation des apprentis au CFA et en entreprise par le biais du contrôle en cours de formation (CCF).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Bilans intermédiaires de suivi chaque semestre auprès du jeune, de la famille et de l’entreprise,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Epreuve terminale : soutenance orale.</a:t>
            </a: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FORMATEURS, ANIMATEURS ET INTERVENANTS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Une équipe de 36 Salariés à votre disposition pour vous accompagner dans votre projet de formation ( formateurs, animateurs, Maîtresse de maison, Maitres d’internat )</a:t>
            </a: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Responsable de l’action : </a:t>
            </a:r>
          </a:p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Stéphanie </a:t>
            </a:r>
            <a:r>
              <a:rPr lang="fr-FR" sz="12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Bossy</a:t>
            </a:r>
            <a:endParaRPr lang="fr-FR" sz="1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393DF0-1591-41D0-93B5-D6B97361640B}"/>
              </a:ext>
            </a:extLst>
          </p:cNvPr>
          <p:cNvSpPr/>
          <p:nvPr/>
        </p:nvSpPr>
        <p:spPr>
          <a:xfrm>
            <a:off x="2041026" y="2648346"/>
            <a:ext cx="16932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>
                <a:solidFill>
                  <a:srgbClr val="92542A"/>
                </a:solidFill>
                <a:latin typeface="Calibri" panose="020F0502020204030204" pitchFamily="34" charset="0"/>
              </a:rPr>
              <a:t>Enseignement sur 2 ans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9BE4E0EF-296F-43D3-944D-61806865F49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1426329"/>
                  </p:ext>
                </p:extLst>
              </p:nvPr>
            </p:nvGraphicFramePr>
            <p:xfrm>
              <a:off x="-6599682" y="4098562"/>
              <a:ext cx="1714500" cy="2476500"/>
            </p:xfrm>
            <a:graphic>
              <a:graphicData uri="http://schemas.microsoft.com/office/powerpoint/2016/slidezoom">
                <pslz:sldZm>
                  <pslz:sldZmObj sldId="257" cId="3124880892">
                    <pslz:zmPr id="{EDF0AED1-47A8-4E09-B48B-15CBE29AC6A5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2476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BE4E0EF-296F-43D3-944D-61806865F49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599682" y="4098562"/>
                <a:ext cx="1714500" cy="2476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7288AC3-DBFD-4430-A9E6-A21C7E242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245541"/>
              </p:ext>
            </p:extLst>
          </p:nvPr>
        </p:nvGraphicFramePr>
        <p:xfrm>
          <a:off x="2031998" y="2942537"/>
          <a:ext cx="2400300" cy="3899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81022221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1987775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CG1- Agir dans des situations de la vie courante à l’aide de repères sociaux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165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5061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CG2- Mettre en œuvre des actions contribuant à sa construction personnelle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108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84906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CG3- intéragir avec son environnement social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127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0237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MP1 Insertion de l'employé dans sa structure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9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515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MP2 Communication interpersonnelle en situation professionnelle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54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2070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MP3 Techniques des services à la personne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79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5942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MP4 Techniques et pratiques professionnelles- technique de vente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52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3579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MIP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26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5261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Alternance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196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303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SST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14 h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28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880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3044</TotalTime>
  <Words>722</Words>
  <Application>Microsoft Office PowerPoint</Application>
  <PresentationFormat>Format A4 (210 x 297 mm)</PresentationFormat>
  <Paragraphs>101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Bitmap Image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FONTAINE DELAVEAUD Virginie</dc:creator>
  <cp:lastModifiedBy>FONTAINE DELAVEAUD Virginie</cp:lastModifiedBy>
  <cp:revision>241</cp:revision>
  <cp:lastPrinted>2023-01-26T06:55:46Z</cp:lastPrinted>
  <dcterms:created xsi:type="dcterms:W3CDTF">2022-12-08T17:10:08Z</dcterms:created>
  <dcterms:modified xsi:type="dcterms:W3CDTF">2023-01-27T13:06:03Z</dcterms:modified>
</cp:coreProperties>
</file>