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B0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7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88218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33722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61174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9618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9447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78588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CD005B-36F1-4E01-B4DE-9CC51DD05040}" type="datetimeFigureOut">
              <a:rPr lang="fr-FR" smtClean="0"/>
              <a:t>27/01/2023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45703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2CD005B-36F1-4E01-B4DE-9CC51DD05040}" type="datetimeFigureOut">
              <a:rPr lang="fr-FR" smtClean="0"/>
              <a:t>27/01/2023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8785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D005B-36F1-4E01-B4DE-9CC51DD05040}" type="datetimeFigureOut">
              <a:rPr lang="fr-FR" smtClean="0"/>
              <a:t>27/01/2023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4239993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286021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122581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CD005B-36F1-4E01-B4DE-9CC51DD05040}" type="datetimeFigureOut">
              <a:rPr lang="fr-FR" smtClean="0"/>
              <a:t>27/01/2023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9753E6C-0234-4286-80B8-F5F8AF6901E2}" type="slidenum">
              <a:rPr lang="fr-FR" smtClean="0"/>
              <a:t>‹N°›</a:t>
            </a:fld>
            <a:endParaRPr lang="fr-FR"/>
          </a:p>
        </p:txBody>
      </p:sp>
    </p:spTree>
    <p:extLst>
      <p:ext uri="{BB962C8B-B14F-4D97-AF65-F5344CB8AC3E}">
        <p14:creationId xmlns:p14="http://schemas.microsoft.com/office/powerpoint/2010/main" val="351794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image" Target="../media/image6.jpg"/><Relationship Id="rId3" Type="http://schemas.openxmlformats.org/officeDocument/2006/relationships/hyperlink" Target="tel:04%2074%2028%2072%2010" TargetMode="External"/><Relationship Id="rId7" Type="http://schemas.openxmlformats.org/officeDocument/2006/relationships/oleObject" Target="../embeddings/oleObject2.bin"/><Relationship Id="rId12" Type="http://schemas.openxmlformats.org/officeDocument/2006/relationships/image" Target="../media/image5.jp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11" Type="http://schemas.openxmlformats.org/officeDocument/2006/relationships/image" Target="../media/image4.png"/><Relationship Id="rId5" Type="http://schemas.openxmlformats.org/officeDocument/2006/relationships/oleObject" Target="../embeddings/oleObject1.bin"/><Relationship Id="rId10" Type="http://schemas.openxmlformats.org/officeDocument/2006/relationships/image" Target="../media/image3.wmf"/><Relationship Id="rId4" Type="http://schemas.openxmlformats.org/officeDocument/2006/relationships/hyperlink" Target="mailto:mfr.la-grive@mfr.asso.fr" TargetMode="External"/><Relationship Id="rId9"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CAA8451-9F7F-4934-BB6B-374472E818FF}"/>
              </a:ext>
            </a:extLst>
          </p:cNvPr>
          <p:cNvSpPr/>
          <p:nvPr/>
        </p:nvSpPr>
        <p:spPr>
          <a:xfrm>
            <a:off x="85179" y="1195642"/>
            <a:ext cx="2319867" cy="8796363"/>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 de texte 2">
            <a:extLst>
              <a:ext uri="{FF2B5EF4-FFF2-40B4-BE49-F238E27FC236}">
                <a16:creationId xmlns:a16="http://schemas.microsoft.com/office/drawing/2014/main" id="{4DC237E7-456D-4D9F-A030-1B5A1F8056EC}"/>
              </a:ext>
            </a:extLst>
          </p:cNvPr>
          <p:cNvSpPr txBox="1">
            <a:spLocks noChangeArrowheads="1"/>
          </p:cNvSpPr>
          <p:nvPr/>
        </p:nvSpPr>
        <p:spPr bwMode="auto">
          <a:xfrm>
            <a:off x="1422954" y="79897"/>
            <a:ext cx="5276850" cy="904875"/>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marL="6350" indent="-6350" algn="ctr">
              <a:lnSpc>
                <a:spcPct val="107000"/>
              </a:lnSpc>
              <a:spcAft>
                <a:spcPts val="0"/>
              </a:spcAft>
            </a:pPr>
            <a:r>
              <a:rPr lang="fr-FR" sz="1000" dirty="0">
                <a:solidFill>
                  <a:srgbClr val="CEAB5D"/>
                </a:solidFill>
                <a:latin typeface="Calibri" panose="020F0502020204030204" pitchFamily="34" charset="0"/>
                <a:ea typeface="Calibri" panose="020F0502020204030204" pitchFamily="34" charset="0"/>
              </a:rPr>
              <a:t>NOVEMBRE </a:t>
            </a:r>
            <a:r>
              <a:rPr lang="fr-FR" sz="1000" b="0" dirty="0">
                <a:solidFill>
                  <a:srgbClr val="CEAB5D"/>
                </a:solidFill>
                <a:effectLst/>
                <a:latin typeface="Calibri" panose="020F0502020204030204" pitchFamily="34" charset="0"/>
                <a:ea typeface="Calibri" panose="020F0502020204030204" pitchFamily="34" charset="0"/>
              </a:rPr>
              <a:t> 2 0 2 2</a:t>
            </a:r>
            <a:endParaRPr lang="fr-FR" sz="1600" b="1" dirty="0">
              <a:solidFill>
                <a:srgbClr val="7CA7B9"/>
              </a:solidFill>
              <a:effectLst/>
              <a:latin typeface="Calibri" panose="020F0502020204030204" pitchFamily="34" charset="0"/>
              <a:ea typeface="Calibri" panose="020F0502020204030204" pitchFamily="34" charset="0"/>
            </a:endParaRPr>
          </a:p>
          <a:p>
            <a:pPr algn="ctr">
              <a:spcAft>
                <a:spcPts val="0"/>
              </a:spcAft>
            </a:pPr>
            <a:r>
              <a:rPr lang="fr-FR" sz="1600" b="1" dirty="0">
                <a:solidFill>
                  <a:srgbClr val="7CA7B9"/>
                </a:solidFill>
                <a:effectLst/>
                <a:latin typeface="Calibri" panose="020F0502020204030204" pitchFamily="34" charset="0"/>
                <a:ea typeface="Calibri" panose="020F0502020204030204" pitchFamily="34" charset="0"/>
              </a:rPr>
              <a:t>BACCALAURÉAT PROFESSIONNEL</a:t>
            </a:r>
            <a:endParaRPr lang="fr-FR" dirty="0"/>
          </a:p>
          <a:p>
            <a:r>
              <a:rPr lang="fr-FR" dirty="0"/>
              <a:t>           </a:t>
            </a:r>
            <a:r>
              <a:rPr lang="fr-FR" b="1" dirty="0">
                <a:solidFill>
                  <a:srgbClr val="88B0BF"/>
                </a:solidFill>
              </a:rPr>
              <a:t>Technicien conseil vente en alimentation</a:t>
            </a:r>
          </a:p>
          <a:p>
            <a:pPr algn="ctr"/>
            <a:r>
              <a:rPr lang="fr-FR" sz="1400" b="1" dirty="0">
                <a:solidFill>
                  <a:srgbClr val="88B0BF"/>
                </a:solidFill>
              </a:rPr>
              <a:t>(Produits alimentaires et boissons)</a:t>
            </a:r>
          </a:p>
          <a:p>
            <a:pPr algn="ctr"/>
            <a:r>
              <a:rPr lang="fr-FR" sz="1400" b="1" dirty="0">
                <a:solidFill>
                  <a:srgbClr val="88B0BF"/>
                </a:solidFill>
              </a:rPr>
              <a:t>APPRENTISSAGE</a:t>
            </a:r>
          </a:p>
          <a:p>
            <a:pPr indent="-6350" algn="ctr">
              <a:lnSpc>
                <a:spcPct val="107000"/>
              </a:lnSpc>
              <a:spcAft>
                <a:spcPts val="0"/>
              </a:spcAft>
            </a:pPr>
            <a:r>
              <a:rPr lang="fr-FR" sz="1000" dirty="0">
                <a:solidFill>
                  <a:srgbClr val="CEAB5D"/>
                </a:solidFill>
                <a:effectLst/>
                <a:latin typeface="Calibri" panose="020F0502020204030204" pitchFamily="34" charset="0"/>
                <a:ea typeface="Calibri" panose="020F0502020204030204" pitchFamily="34" charset="0"/>
              </a:rPr>
              <a:t>DIPLÔME DE NIVEAU 4 – Ministère de l’Agriculture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10" name="Zone de texte 3">
            <a:extLst>
              <a:ext uri="{FF2B5EF4-FFF2-40B4-BE49-F238E27FC236}">
                <a16:creationId xmlns:a16="http://schemas.microsoft.com/office/drawing/2014/main" id="{6FBB53AC-2251-41B8-AE71-D200CA23BAD2}"/>
              </a:ext>
            </a:extLst>
          </p:cNvPr>
          <p:cNvSpPr txBox="1">
            <a:spLocks noChangeArrowheads="1"/>
          </p:cNvSpPr>
          <p:nvPr/>
        </p:nvSpPr>
        <p:spPr bwMode="auto">
          <a:xfrm>
            <a:off x="45875" y="7523886"/>
            <a:ext cx="2295525" cy="2123658"/>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chemeClr val="accent2">
                    <a:lumMod val="50000"/>
                  </a:schemeClr>
                </a:solidFill>
              </a:rPr>
              <a:t>Poursuite d’études</a:t>
            </a:r>
          </a:p>
          <a:p>
            <a:endParaRPr lang="fr-FR" sz="1100" b="1" dirty="0">
              <a:solidFill>
                <a:schemeClr val="accent2">
                  <a:lumMod val="50000"/>
                </a:schemeClr>
              </a:solidFill>
            </a:endParaRPr>
          </a:p>
          <a:p>
            <a:pPr fontAlgn="base"/>
            <a:r>
              <a:rPr lang="fr-FR" sz="1100" dirty="0"/>
              <a:t>BTSA TC (Technico-Commercial)</a:t>
            </a:r>
          </a:p>
          <a:p>
            <a:pPr lvl="0" fontAlgn="base"/>
            <a:r>
              <a:rPr lang="fr-FR" sz="1100" dirty="0"/>
              <a:t>BTS NDRC (Négociation et Digitalisation de la Relation Client)</a:t>
            </a:r>
          </a:p>
          <a:p>
            <a:pPr lvl="0" fontAlgn="base"/>
            <a:r>
              <a:rPr lang="fr-FR" sz="1100" dirty="0"/>
              <a:t>BTS Professions immobilières Le CFA s'inscrit dans une démarche d'accueil des publics</a:t>
            </a:r>
          </a:p>
          <a:p>
            <a:pPr lvl="0" fontAlgn="base"/>
            <a:r>
              <a:rPr lang="fr-FR" sz="1100" dirty="0"/>
              <a:t>BTS MCO (Management Commercial Opérationnel)</a:t>
            </a:r>
          </a:p>
          <a:p>
            <a:pPr lvl="0" fontAlgn="base"/>
            <a:r>
              <a:rPr lang="fr-FR" sz="1100" dirty="0">
                <a:solidFill>
                  <a:srgbClr val="000000"/>
                </a:solidFill>
                <a:effectLst/>
                <a:latin typeface="Calibri" panose="020F0502020204030204" pitchFamily="34" charset="0"/>
                <a:ea typeface="Calibri" panose="020F0502020204030204" pitchFamily="34" charset="0"/>
              </a:rPr>
              <a:t>BTS S</a:t>
            </a:r>
            <a:r>
              <a:rPr lang="fr-FR" sz="1100" dirty="0">
                <a:solidFill>
                  <a:srgbClr val="000000"/>
                </a:solidFill>
                <a:latin typeface="Calibri" panose="020F0502020204030204" pitchFamily="34" charset="0"/>
                <a:ea typeface="Calibri" panose="020F0502020204030204" pitchFamily="34" charset="0"/>
              </a:rPr>
              <a:t>AM ( Support à l’Action Managériale)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9" name="ZoneTexte 8">
            <a:extLst>
              <a:ext uri="{FF2B5EF4-FFF2-40B4-BE49-F238E27FC236}">
                <a16:creationId xmlns:a16="http://schemas.microsoft.com/office/drawing/2014/main" id="{63B7B1A5-7F0F-4F53-A551-6A06E58A807C}"/>
              </a:ext>
            </a:extLst>
          </p:cNvPr>
          <p:cNvSpPr txBox="1"/>
          <p:nvPr/>
        </p:nvSpPr>
        <p:spPr>
          <a:xfrm>
            <a:off x="2432001" y="3190494"/>
            <a:ext cx="4456001" cy="2292935"/>
          </a:xfrm>
          <a:prstGeom prst="rect">
            <a:avLst/>
          </a:prstGeom>
          <a:noFill/>
        </p:spPr>
        <p:txBody>
          <a:bodyPr wrap="square" rtlCol="0">
            <a:spAutoFit/>
          </a:bodyPr>
          <a:lstStyle/>
          <a:p>
            <a:pPr algn="ctr"/>
            <a:r>
              <a:rPr lang="fr-FR" sz="1100" b="1" dirty="0">
                <a:solidFill>
                  <a:srgbClr val="92542A"/>
                </a:solidFill>
              </a:rPr>
              <a:t>PRESENTATION GENERALE</a:t>
            </a:r>
          </a:p>
          <a:p>
            <a:pPr algn="ctr"/>
            <a:endParaRPr lang="fr-FR" sz="1100" b="1" dirty="0">
              <a:solidFill>
                <a:srgbClr val="92542A"/>
              </a:solidFill>
            </a:endParaRPr>
          </a:p>
          <a:p>
            <a:pPr algn="just"/>
            <a:r>
              <a:rPr lang="fr-FR" sz="1100" dirty="0"/>
              <a:t>Le titulaire de ce baccalauréat professionnel assure :</a:t>
            </a:r>
          </a:p>
          <a:p>
            <a:pPr algn="just"/>
            <a:r>
              <a:rPr lang="fr-FR" sz="1100" dirty="0"/>
              <a:t>La réception des produits alimentaires et des vins et spiritueux </a:t>
            </a:r>
          </a:p>
          <a:p>
            <a:pPr algn="just"/>
            <a:r>
              <a:rPr lang="fr-FR" sz="1100" dirty="0"/>
              <a:t>La gestion des rayons </a:t>
            </a:r>
          </a:p>
          <a:p>
            <a:pPr algn="just"/>
            <a:r>
              <a:rPr lang="fr-FR" sz="1100" dirty="0"/>
              <a:t>La mise en vente des produits alimentaires frais et périssables </a:t>
            </a:r>
          </a:p>
          <a:p>
            <a:pPr algn="just"/>
            <a:r>
              <a:rPr lang="fr-FR" sz="1100" dirty="0"/>
              <a:t>La vente et le conseil du client sur les différents espaces de vente </a:t>
            </a:r>
          </a:p>
          <a:p>
            <a:pPr algn="just"/>
            <a:r>
              <a:rPr lang="fr-FR" sz="1100" dirty="0"/>
              <a:t>La mise en place d’opérations promotionnelles </a:t>
            </a:r>
          </a:p>
          <a:p>
            <a:pPr algn="just"/>
            <a:r>
              <a:rPr lang="fr-FR" sz="1100" dirty="0"/>
              <a:t>L’entretien de l’espace de vente </a:t>
            </a:r>
          </a:p>
          <a:p>
            <a:pPr algn="just"/>
            <a:r>
              <a:rPr lang="fr-FR" sz="1100" dirty="0"/>
              <a:t>Le suivi client</a:t>
            </a:r>
          </a:p>
          <a:p>
            <a:endParaRPr lang="fr-FR" sz="1100" dirty="0"/>
          </a:p>
          <a:p>
            <a:endParaRPr lang="fr-FR" sz="1100" dirty="0"/>
          </a:p>
          <a:p>
            <a:endParaRPr lang="fr-FR" sz="1100" dirty="0"/>
          </a:p>
        </p:txBody>
      </p:sp>
      <p:sp>
        <p:nvSpPr>
          <p:cNvPr id="11" name="ZoneTexte 10">
            <a:extLst>
              <a:ext uri="{FF2B5EF4-FFF2-40B4-BE49-F238E27FC236}">
                <a16:creationId xmlns:a16="http://schemas.microsoft.com/office/drawing/2014/main" id="{CB93D0DF-54F0-433C-AA08-893566FEE04F}"/>
              </a:ext>
            </a:extLst>
          </p:cNvPr>
          <p:cNvSpPr txBox="1"/>
          <p:nvPr/>
        </p:nvSpPr>
        <p:spPr>
          <a:xfrm>
            <a:off x="2444350" y="4946077"/>
            <a:ext cx="4197269" cy="2970044"/>
          </a:xfrm>
          <a:prstGeom prst="rect">
            <a:avLst/>
          </a:prstGeom>
          <a:noFill/>
        </p:spPr>
        <p:txBody>
          <a:bodyPr wrap="square" rtlCol="0">
            <a:spAutoFit/>
          </a:bodyPr>
          <a:lstStyle/>
          <a:p>
            <a:pPr algn="ctr"/>
            <a:r>
              <a:rPr lang="fr-FR" sz="1100" b="1" dirty="0">
                <a:solidFill>
                  <a:srgbClr val="92542A"/>
                </a:solidFill>
              </a:rPr>
              <a:t>OBJECTIFS</a:t>
            </a:r>
          </a:p>
          <a:p>
            <a:pPr algn="ctr"/>
            <a:endParaRPr lang="fr-FR" sz="1100" b="1" dirty="0">
              <a:solidFill>
                <a:srgbClr val="92542A"/>
              </a:solidFill>
            </a:endParaRPr>
          </a:p>
          <a:p>
            <a:pPr algn="just"/>
            <a:r>
              <a:rPr lang="fr-FR" sz="1100" dirty="0"/>
              <a:t>Il s’agit de former de futurs employés capables d’accompagner le client dans ses achats et le conseiller au mieux dans les entreprises de distribution de produits alimentaires ou de vins et spiritueux ou possédant un rayon de ces produits. Son activité est centrée sur le conseil et la vente de produits alimentaires et boissons pour lesquels il possède une expertise. Il connait les méthodes de production et les différents types de qualification des produits. Son activité se situe dans le respect de la réglementation ainsi que des normes d’hygiène et sécurité en vigueur. Il a en charge l’approvisionnement et l’organisation des rayons ainsi que l’entretien des produits exposés et des espaces de vente. Il met en place des opérations promotionnelles et dégustations en réalisant puis installant des décors et des aménagements. Il anime des événementiels saisonniers. En fonction du niveau de responsabilité, il prend en charge les réclamations et les retours de marchandises ou oriente vers la personne compétente. </a:t>
            </a:r>
          </a:p>
        </p:txBody>
      </p:sp>
      <p:sp>
        <p:nvSpPr>
          <p:cNvPr id="12" name="ZoneTexte 11">
            <a:extLst>
              <a:ext uri="{FF2B5EF4-FFF2-40B4-BE49-F238E27FC236}">
                <a16:creationId xmlns:a16="http://schemas.microsoft.com/office/drawing/2014/main" id="{8FF7ABC2-6D04-47C9-BD6C-52534FC3ACB8}"/>
              </a:ext>
            </a:extLst>
          </p:cNvPr>
          <p:cNvSpPr txBox="1"/>
          <p:nvPr/>
        </p:nvSpPr>
        <p:spPr>
          <a:xfrm>
            <a:off x="2497549" y="8081875"/>
            <a:ext cx="4275272" cy="1615827"/>
          </a:xfrm>
          <a:prstGeom prst="rect">
            <a:avLst/>
          </a:prstGeom>
          <a:noFill/>
        </p:spPr>
        <p:txBody>
          <a:bodyPr wrap="square" rtlCol="0">
            <a:spAutoFit/>
          </a:bodyPr>
          <a:lstStyle/>
          <a:p>
            <a:pPr algn="ctr"/>
            <a:r>
              <a:rPr lang="fr-FR" sz="1100" b="1" dirty="0">
                <a:solidFill>
                  <a:srgbClr val="92542A"/>
                </a:solidFill>
                <a:latin typeface="Calibri" panose="020F0502020204030204" pitchFamily="34" charset="0"/>
              </a:rPr>
              <a:t>PREREQUIS, MODALITES ET DELAI D’ACCES</a:t>
            </a:r>
          </a:p>
          <a:p>
            <a:pPr algn="ctr"/>
            <a:endParaRPr lang="fr-FR" sz="1100" b="1" dirty="0">
              <a:solidFill>
                <a:srgbClr val="92542A"/>
              </a:solidFill>
              <a:latin typeface="Calibri" panose="020F0502020204030204" pitchFamily="34" charset="0"/>
            </a:endParaRPr>
          </a:p>
          <a:p>
            <a:pPr marL="171450" indent="-171450">
              <a:buFont typeface="Wingdings" panose="05000000000000000000" pitchFamily="2" charset="2"/>
              <a:buChar char="§"/>
            </a:pPr>
            <a:r>
              <a:rPr lang="fr-FR" sz="1100" dirty="0">
                <a:latin typeface="Calibri" panose="020F0502020204030204" pitchFamily="34" charset="0"/>
              </a:rPr>
              <a:t>A partir de  15 ans et jusqu’à 29 ans  (sans limite d’âge pour les personnes disposant d’une Reconnaissance de Travailleur Handicapé) </a:t>
            </a:r>
          </a:p>
          <a:p>
            <a:pPr marL="171450" indent="-171450">
              <a:buFont typeface="Wingdings" panose="05000000000000000000" pitchFamily="2" charset="2"/>
              <a:buChar char="§"/>
            </a:pPr>
            <a:endParaRPr lang="fr-FR" sz="1100" dirty="0">
              <a:latin typeface="Calibri" panose="020F0502020204030204" pitchFamily="34" charset="0"/>
            </a:endParaRPr>
          </a:p>
          <a:p>
            <a:pPr marL="171450" indent="-171450">
              <a:buFont typeface="Wingdings" panose="05000000000000000000" pitchFamily="2" charset="2"/>
              <a:buChar char="§"/>
            </a:pPr>
            <a:r>
              <a:rPr lang="fr-FR" sz="1100" dirty="0">
                <a:latin typeface="Calibri" panose="020F0502020204030204" pitchFamily="34" charset="0"/>
              </a:rPr>
              <a:t>Être titulaire d’un CAP ou être issu d’une classe de seconde</a:t>
            </a:r>
          </a:p>
          <a:p>
            <a:pPr algn="ctr"/>
            <a:endParaRPr lang="fr-FR" sz="1100" dirty="0">
              <a:solidFill>
                <a:srgbClr val="92542A"/>
              </a:solidFill>
              <a:latin typeface="Calibri" panose="020F0502020204030204" pitchFamily="34" charset="0"/>
            </a:endParaRPr>
          </a:p>
          <a:p>
            <a:endParaRPr lang="fr-FR" sz="1100" dirty="0"/>
          </a:p>
        </p:txBody>
      </p:sp>
      <p:sp>
        <p:nvSpPr>
          <p:cNvPr id="13" name="ZoneTexte 12">
            <a:extLst>
              <a:ext uri="{FF2B5EF4-FFF2-40B4-BE49-F238E27FC236}">
                <a16:creationId xmlns:a16="http://schemas.microsoft.com/office/drawing/2014/main" id="{CF15A34A-A21A-4EC0-80AC-0F58C363DEEF}"/>
              </a:ext>
            </a:extLst>
          </p:cNvPr>
          <p:cNvSpPr txBox="1"/>
          <p:nvPr/>
        </p:nvSpPr>
        <p:spPr>
          <a:xfrm>
            <a:off x="45875" y="1231576"/>
            <a:ext cx="2448560" cy="1015663"/>
          </a:xfrm>
          <a:prstGeom prst="rect">
            <a:avLst/>
          </a:prstGeom>
          <a:noFill/>
        </p:spPr>
        <p:txBody>
          <a:bodyPr wrap="square" rtlCol="0">
            <a:spAutoFit/>
          </a:bodyPr>
          <a:lstStyle/>
          <a:p>
            <a:r>
              <a:rPr lang="fr-FR" sz="1200" dirty="0">
                <a:solidFill>
                  <a:schemeClr val="bg1"/>
                </a:solidFill>
              </a:rPr>
              <a:t>MFR La Grive- 88 route de Lyon - 38300 BOURGOIN JALLIEU</a:t>
            </a:r>
            <a:br>
              <a:rPr lang="fr-FR" sz="1200" dirty="0">
                <a:solidFill>
                  <a:schemeClr val="bg1"/>
                </a:solidFill>
              </a:rPr>
            </a:br>
            <a:r>
              <a:rPr lang="fr-FR" sz="1200" dirty="0">
                <a:solidFill>
                  <a:schemeClr val="bg1"/>
                </a:solidFill>
              </a:rPr>
              <a:t>Tél. </a:t>
            </a:r>
            <a:r>
              <a:rPr lang="fr-FR" sz="1200" dirty="0">
                <a:solidFill>
                  <a:schemeClr val="bg1"/>
                </a:solidFill>
                <a:hlinkClick r:id="rId3">
                  <a:extLst>
                    <a:ext uri="{A12FA001-AC4F-418D-AE19-62706E023703}">
                      <ahyp:hlinkClr xmlns:ahyp="http://schemas.microsoft.com/office/drawing/2018/hyperlinkcolor" val="tx"/>
                    </a:ext>
                  </a:extLst>
                </a:hlinkClick>
              </a:rPr>
              <a:t>04 74 28 72 10 </a:t>
            </a:r>
            <a:r>
              <a:rPr lang="fr-FR" sz="1200" dirty="0">
                <a:solidFill>
                  <a:schemeClr val="bg1"/>
                </a:solidFill>
              </a:rPr>
              <a:t> - </a:t>
            </a:r>
          </a:p>
          <a:p>
            <a:r>
              <a:rPr lang="fr-FR" sz="1200" dirty="0">
                <a:solidFill>
                  <a:schemeClr val="bg1"/>
                </a:solidFill>
              </a:rPr>
              <a:t> </a:t>
            </a:r>
            <a:r>
              <a:rPr lang="fr-FR" sz="1200" dirty="0" err="1">
                <a:solidFill>
                  <a:schemeClr val="bg1"/>
                </a:solidFill>
              </a:rPr>
              <a:t>eMail</a:t>
            </a:r>
            <a:r>
              <a:rPr lang="fr-FR" sz="1200" dirty="0">
                <a:solidFill>
                  <a:schemeClr val="bg1"/>
                </a:solidFill>
              </a:rPr>
              <a:t>  : </a:t>
            </a:r>
            <a:r>
              <a:rPr lang="fr-FR" sz="1200" dirty="0">
                <a:solidFill>
                  <a:schemeClr val="bg1"/>
                </a:solidFill>
                <a:hlinkClick r:id="rId4">
                  <a:extLst>
                    <a:ext uri="{A12FA001-AC4F-418D-AE19-62706E023703}">
                      <ahyp:hlinkClr xmlns:ahyp="http://schemas.microsoft.com/office/drawing/2018/hyperlinkcolor" val="tx"/>
                    </a:ext>
                  </a:extLst>
                </a:hlinkClick>
              </a:rPr>
              <a:t>mfr.la-grive@mfr.asso.fr</a:t>
            </a:r>
            <a:endParaRPr lang="fr-FR" sz="1200" dirty="0">
              <a:solidFill>
                <a:schemeClr val="bg1"/>
              </a:solidFill>
            </a:endParaRPr>
          </a:p>
          <a:p>
            <a:r>
              <a:rPr lang="fr-FR" sz="1200" dirty="0">
                <a:solidFill>
                  <a:schemeClr val="bg1"/>
                </a:solidFill>
              </a:rPr>
              <a:t>http://www.mfr-lagrive.org/</a:t>
            </a:r>
            <a:endParaRPr lang="fr-FR" dirty="0"/>
          </a:p>
        </p:txBody>
      </p:sp>
      <p:graphicFrame>
        <p:nvGraphicFramePr>
          <p:cNvPr id="2" name="Objet 1">
            <a:extLst>
              <a:ext uri="{FF2B5EF4-FFF2-40B4-BE49-F238E27FC236}">
                <a16:creationId xmlns:a16="http://schemas.microsoft.com/office/drawing/2014/main" id="{3C4CDED9-82D6-4E65-A75F-8C67C10DE822}"/>
              </a:ext>
            </a:extLst>
          </p:cNvPr>
          <p:cNvGraphicFramePr>
            <a:graphicFrameLocks noChangeAspect="1"/>
          </p:cNvGraphicFramePr>
          <p:nvPr>
            <p:extLst>
              <p:ext uri="{D42A27DB-BD31-4B8C-83A1-F6EECF244321}">
                <p14:modId xmlns:p14="http://schemas.microsoft.com/office/powerpoint/2010/main" val="138083866"/>
              </p:ext>
            </p:extLst>
          </p:nvPr>
        </p:nvGraphicFramePr>
        <p:xfrm>
          <a:off x="112134" y="2450857"/>
          <a:ext cx="512211" cy="508577"/>
        </p:xfrm>
        <a:graphic>
          <a:graphicData uri="http://schemas.openxmlformats.org/presentationml/2006/ole">
            <mc:AlternateContent xmlns:mc="http://schemas.openxmlformats.org/markup-compatibility/2006">
              <mc:Choice xmlns:v="urn:schemas-microsoft-com:vml" Requires="v">
                <p:oleObj spid="_x0000_s1564" name="Bitmap Image" r:id="rId5" imgW="546120" imgH="558720" progId="PBrush">
                  <p:embed/>
                </p:oleObj>
              </mc:Choice>
              <mc:Fallback>
                <p:oleObj name="Bitmap Image" r:id="rId5" imgW="546120" imgH="558720" progId="PBrush">
                  <p:embed/>
                  <p:pic>
                    <p:nvPicPr>
                      <p:cNvPr id="0" name=""/>
                      <p:cNvPicPr/>
                      <p:nvPr/>
                    </p:nvPicPr>
                    <p:blipFill>
                      <a:blip r:embed="rId6"/>
                      <a:stretch>
                        <a:fillRect/>
                      </a:stretch>
                    </p:blipFill>
                    <p:spPr>
                      <a:xfrm>
                        <a:off x="112134" y="2450857"/>
                        <a:ext cx="512211" cy="508577"/>
                      </a:xfrm>
                      <a:prstGeom prst="rect">
                        <a:avLst/>
                      </a:prstGeom>
                    </p:spPr>
                  </p:pic>
                </p:oleObj>
              </mc:Fallback>
            </mc:AlternateContent>
          </a:graphicData>
        </a:graphic>
      </p:graphicFrame>
      <p:sp>
        <p:nvSpPr>
          <p:cNvPr id="6" name="Zone de texte 3">
            <a:extLst>
              <a:ext uri="{FF2B5EF4-FFF2-40B4-BE49-F238E27FC236}">
                <a16:creationId xmlns:a16="http://schemas.microsoft.com/office/drawing/2014/main" id="{FC383978-16A1-4BF8-8BB8-326F8E674CD6}"/>
              </a:ext>
            </a:extLst>
          </p:cNvPr>
          <p:cNvSpPr txBox="1">
            <a:spLocks noChangeArrowheads="1"/>
          </p:cNvSpPr>
          <p:nvPr/>
        </p:nvSpPr>
        <p:spPr bwMode="auto">
          <a:xfrm>
            <a:off x="112134" y="2622616"/>
            <a:ext cx="2295442" cy="724436"/>
          </a:xfrm>
          <a:prstGeom prst="rect">
            <a:avLst/>
          </a:prstGeom>
          <a:noFill/>
          <a:ln w="9525">
            <a:noFill/>
            <a:miter lim="800000"/>
            <a:headEnd/>
            <a:tailEnd/>
          </a:ln>
        </p:spPr>
        <p:txBody>
          <a:bodyPr rot="0" vert="horz" wrap="square" lIns="91440" tIns="45720" rIns="91440" bIns="45720" anchor="t" anchorCtr="0">
            <a:spAutoFit/>
          </a:bodyPr>
          <a:lstStyle/>
          <a:p>
            <a:pPr marR="114935" algn="r"/>
            <a:r>
              <a:rPr lang="fr-FR" sz="1100" b="1" kern="0" dirty="0">
                <a:solidFill>
                  <a:schemeClr val="accent2">
                    <a:lumMod val="50000"/>
                  </a:schemeClr>
                </a:solidFill>
                <a:effectLst/>
                <a:latin typeface="Calibri" panose="020F0502020204030204" pitchFamily="34" charset="0"/>
                <a:ea typeface="Calibri" panose="020F0502020204030204" pitchFamily="34" charset="0"/>
              </a:rPr>
              <a:t>             </a:t>
            </a:r>
            <a:r>
              <a:rPr lang="fr-FR" sz="1000" b="1" kern="0" dirty="0">
                <a:solidFill>
                  <a:schemeClr val="accent2">
                    <a:lumMod val="50000"/>
                  </a:schemeClr>
                </a:solidFill>
                <a:effectLst/>
                <a:latin typeface="Calibri" panose="020F0502020204030204" pitchFamily="34" charset="0"/>
                <a:ea typeface="Calibri" panose="020F0502020204030204" pitchFamily="34" charset="0"/>
              </a:rPr>
              <a:t>JEUNES</a:t>
            </a:r>
            <a:r>
              <a:rPr lang="fr-FR" sz="1000" b="1" kern="0" dirty="0">
                <a:solidFill>
                  <a:srgbClr val="C00000"/>
                </a:solidFill>
                <a:effectLst/>
                <a:latin typeface="Calibri" panose="020F0502020204030204" pitchFamily="34" charset="0"/>
                <a:ea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rPr>
              <a:t>de plus de 15 ans et ê</a:t>
            </a:r>
            <a:r>
              <a:rPr lang="fr-FR" sz="1000" dirty="0">
                <a:solidFill>
                  <a:srgbClr val="000000"/>
                </a:solidFill>
                <a:latin typeface="Calibri" panose="020F0502020204030204" pitchFamily="34" charset="0"/>
                <a:ea typeface="Calibri" panose="020F0502020204030204" pitchFamily="34" charset="0"/>
              </a:rPr>
              <a:t>tre </a:t>
            </a:r>
            <a:r>
              <a:rPr lang="fr-FR" sz="1000" dirty="0">
                <a:solidFill>
                  <a:srgbClr val="000000"/>
                </a:solidFill>
                <a:effectLst/>
                <a:latin typeface="Calibri" panose="020F0502020204030204" pitchFamily="34" charset="0"/>
                <a:ea typeface="Calibri" panose="020F0502020204030204" pitchFamily="34" charset="0"/>
              </a:rPr>
              <a:t>titulaire d’un CAP  ou être issu d’une classe de seconde</a:t>
            </a:r>
          </a:p>
          <a:p>
            <a:pPr marL="107315" marR="43180" algn="just"/>
            <a:r>
              <a:rPr lang="fr-FR" sz="1000" b="1" kern="0" dirty="0">
                <a:solidFill>
                  <a:schemeClr val="accent2">
                    <a:lumMod val="50000"/>
                  </a:schemeClr>
                </a:solidFill>
                <a:effectLst/>
                <a:latin typeface="Calibri" panose="020F0502020204030204" pitchFamily="34" charset="0"/>
                <a:ea typeface="Calibri" panose="020F0502020204030204" pitchFamily="34" charset="0"/>
              </a:rPr>
              <a:t>ADULTES </a:t>
            </a:r>
            <a:r>
              <a:rPr lang="fr-FR" sz="1000" dirty="0">
                <a:solidFill>
                  <a:srgbClr val="000000"/>
                </a:solidFill>
                <a:effectLst/>
                <a:latin typeface="Calibri" panose="020F0502020204030204" pitchFamily="34" charset="0"/>
                <a:ea typeface="Calibri" panose="020F0502020204030204" pitchFamily="34" charset="0"/>
              </a:rPr>
              <a:t>en reconversion    </a:t>
            </a:r>
          </a:p>
        </p:txBody>
      </p:sp>
      <p:grpSp>
        <p:nvGrpSpPr>
          <p:cNvPr id="15" name="Groupe 14">
            <a:extLst>
              <a:ext uri="{FF2B5EF4-FFF2-40B4-BE49-F238E27FC236}">
                <a16:creationId xmlns:a16="http://schemas.microsoft.com/office/drawing/2014/main" id="{E2099FEB-A4C9-45FB-80FB-93BEC647D829}"/>
              </a:ext>
            </a:extLst>
          </p:cNvPr>
          <p:cNvGrpSpPr/>
          <p:nvPr/>
        </p:nvGrpSpPr>
        <p:grpSpPr>
          <a:xfrm>
            <a:off x="-107224" y="5342999"/>
            <a:ext cx="2673039" cy="1826337"/>
            <a:chOff x="-107224" y="4577189"/>
            <a:chExt cx="2673039" cy="1826337"/>
          </a:xfrm>
        </p:grpSpPr>
        <p:sp>
          <p:nvSpPr>
            <p:cNvPr id="7" name="Zone de texte 5">
              <a:extLst>
                <a:ext uri="{FF2B5EF4-FFF2-40B4-BE49-F238E27FC236}">
                  <a16:creationId xmlns:a16="http://schemas.microsoft.com/office/drawing/2014/main" id="{3BD3475C-6DD1-4518-99BE-2A3377B82AA7}"/>
                </a:ext>
              </a:extLst>
            </p:cNvPr>
            <p:cNvSpPr txBox="1">
              <a:spLocks noChangeArrowheads="1"/>
            </p:cNvSpPr>
            <p:nvPr/>
          </p:nvSpPr>
          <p:spPr bwMode="auto">
            <a:xfrm>
              <a:off x="-107224" y="4742943"/>
              <a:ext cx="2673039" cy="1660583"/>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FORMATION GRATUITE </a:t>
              </a:r>
              <a:r>
                <a:rPr lang="fr-FR" sz="1000" dirty="0">
                  <a:solidFill>
                    <a:srgbClr val="000000"/>
                  </a:solidFill>
                  <a:effectLst/>
                  <a:latin typeface="Calibri" panose="020F0502020204030204" pitchFamily="34" charset="0"/>
                  <a:ea typeface="Calibri" panose="020F0502020204030204" pitchFamily="34" charset="0"/>
                </a:rPr>
                <a:t>pour les apprentis</a:t>
              </a:r>
            </a:p>
            <a:p>
              <a:pPr marL="280670" marR="220980" indent="-6350" algn="just">
                <a:lnSpc>
                  <a:spcPct val="109000"/>
                </a:lnSpc>
                <a:spcAft>
                  <a:spcPts val="15"/>
                </a:spcAft>
              </a:pPr>
              <a:r>
                <a:rPr lang="fr-FR" sz="1000" dirty="0">
                  <a:solidFill>
                    <a:srgbClr val="000000"/>
                  </a:solidFill>
                  <a:effectLst/>
                  <a:latin typeface="Calibri" panose="020F0502020204030204" pitchFamily="34" charset="0"/>
                  <a:ea typeface="Calibri" panose="020F0502020204030204" pitchFamily="34" charset="0"/>
                </a:rPr>
                <a:t>Frais de demi-pension ou de pension à la charge des candidats (voir auprès du CFA)</a:t>
              </a:r>
            </a:p>
            <a:p>
              <a:pPr marL="280670" marR="225425" indent="-6350" algn="just">
                <a:lnSpc>
                  <a:spcPct val="109000"/>
                </a:lnSpc>
                <a:spcAft>
                  <a:spcPts val="1880"/>
                </a:spcAft>
              </a:pPr>
              <a:r>
                <a:rPr lang="fr-FR" sz="1000" dirty="0">
                  <a:solidFill>
                    <a:srgbClr val="000000"/>
                  </a:solidFill>
                  <a:effectLst/>
                  <a:latin typeface="Calibri" panose="020F0502020204030204" pitchFamily="34" charset="0"/>
                  <a:ea typeface="Calibri" panose="020F0502020204030204" pitchFamily="34" charset="0"/>
                </a:rPr>
                <a:t>Adhésion à l'association : 100€/an Soutien des OPCO (prise en charge de 6€/nuit et de 3€/repas selon le régime de l’apprenti) </a:t>
              </a:r>
            </a:p>
          </p:txBody>
        </p:sp>
        <p:graphicFrame>
          <p:nvGraphicFramePr>
            <p:cNvPr id="3" name="Objet 2">
              <a:extLst>
                <a:ext uri="{FF2B5EF4-FFF2-40B4-BE49-F238E27FC236}">
                  <a16:creationId xmlns:a16="http://schemas.microsoft.com/office/drawing/2014/main" id="{E01974F5-F641-48A5-A659-015E72170B5A}"/>
                </a:ext>
              </a:extLst>
            </p:cNvPr>
            <p:cNvGraphicFramePr>
              <a:graphicFrameLocks noChangeAspect="1"/>
            </p:cNvGraphicFramePr>
            <p:nvPr>
              <p:extLst>
                <p:ext uri="{D42A27DB-BD31-4B8C-83A1-F6EECF244321}">
                  <p14:modId xmlns:p14="http://schemas.microsoft.com/office/powerpoint/2010/main" val="4058576735"/>
                </p:ext>
              </p:extLst>
            </p:nvPr>
          </p:nvGraphicFramePr>
          <p:xfrm>
            <a:off x="175494" y="4577189"/>
            <a:ext cx="571500" cy="501650"/>
          </p:xfrm>
          <a:graphic>
            <a:graphicData uri="http://schemas.openxmlformats.org/presentationml/2006/ole">
              <mc:AlternateContent xmlns:mc="http://schemas.openxmlformats.org/markup-compatibility/2006">
                <mc:Choice xmlns:v="urn:schemas-microsoft-com:vml" Requires="v">
                  <p:oleObj spid="_x0000_s1565" name="Bitmap Image" r:id="rId7" imgW="571680" imgH="501480" progId="PBrush">
                    <p:embed/>
                  </p:oleObj>
                </mc:Choice>
                <mc:Fallback>
                  <p:oleObj name="Bitmap Image" r:id="rId7" imgW="571680" imgH="501480" progId="PBrush">
                    <p:embed/>
                    <p:pic>
                      <p:nvPicPr>
                        <p:cNvPr id="0" name=""/>
                        <p:cNvPicPr/>
                        <p:nvPr/>
                      </p:nvPicPr>
                      <p:blipFill>
                        <a:blip r:embed="rId8"/>
                        <a:stretch>
                          <a:fillRect/>
                        </a:stretch>
                      </p:blipFill>
                      <p:spPr>
                        <a:xfrm>
                          <a:off x="175494" y="4577189"/>
                          <a:ext cx="571500" cy="501650"/>
                        </a:xfrm>
                        <a:prstGeom prst="rect">
                          <a:avLst/>
                        </a:prstGeom>
                      </p:spPr>
                    </p:pic>
                  </p:oleObj>
                </mc:Fallback>
              </mc:AlternateContent>
            </a:graphicData>
          </a:graphic>
        </p:graphicFrame>
      </p:grpSp>
      <p:graphicFrame>
        <p:nvGraphicFramePr>
          <p:cNvPr id="17" name="Objet 16">
            <a:extLst>
              <a:ext uri="{FF2B5EF4-FFF2-40B4-BE49-F238E27FC236}">
                <a16:creationId xmlns:a16="http://schemas.microsoft.com/office/drawing/2014/main" id="{63F6D4F1-0AAC-4C06-A38F-D6B8006AE232}"/>
              </a:ext>
            </a:extLst>
          </p:cNvPr>
          <p:cNvGraphicFramePr>
            <a:graphicFrameLocks noChangeAspect="1"/>
          </p:cNvGraphicFramePr>
          <p:nvPr>
            <p:extLst>
              <p:ext uri="{D42A27DB-BD31-4B8C-83A1-F6EECF244321}">
                <p14:modId xmlns:p14="http://schemas.microsoft.com/office/powerpoint/2010/main" val="4182460259"/>
              </p:ext>
            </p:extLst>
          </p:nvPr>
        </p:nvGraphicFramePr>
        <p:xfrm>
          <a:off x="98799" y="3611296"/>
          <a:ext cx="666750" cy="533400"/>
        </p:xfrm>
        <a:graphic>
          <a:graphicData uri="http://schemas.openxmlformats.org/presentationml/2006/ole">
            <mc:AlternateContent xmlns:mc="http://schemas.openxmlformats.org/markup-compatibility/2006">
              <mc:Choice xmlns:v="urn:schemas-microsoft-com:vml" Requires="v">
                <p:oleObj spid="_x0000_s1566" name="Bitmap Image" r:id="rId9" imgW="666720" imgH="533520" progId="PBrush">
                  <p:embed/>
                </p:oleObj>
              </mc:Choice>
              <mc:Fallback>
                <p:oleObj name="Bitmap Image" r:id="rId9" imgW="666720" imgH="533520" progId="PBrush">
                  <p:embed/>
                  <p:pic>
                    <p:nvPicPr>
                      <p:cNvPr id="0" name=""/>
                      <p:cNvPicPr/>
                      <p:nvPr/>
                    </p:nvPicPr>
                    <p:blipFill>
                      <a:blip r:embed="rId10"/>
                      <a:stretch>
                        <a:fillRect/>
                      </a:stretch>
                    </p:blipFill>
                    <p:spPr>
                      <a:xfrm>
                        <a:off x="98799" y="3611296"/>
                        <a:ext cx="666750" cy="533400"/>
                      </a:xfrm>
                      <a:prstGeom prst="rect">
                        <a:avLst/>
                      </a:prstGeom>
                    </p:spPr>
                  </p:pic>
                </p:oleObj>
              </mc:Fallback>
            </mc:AlternateContent>
          </a:graphicData>
        </a:graphic>
      </p:graphicFrame>
      <p:sp>
        <p:nvSpPr>
          <p:cNvPr id="19" name="Zone de texte 5">
            <a:extLst>
              <a:ext uri="{FF2B5EF4-FFF2-40B4-BE49-F238E27FC236}">
                <a16:creationId xmlns:a16="http://schemas.microsoft.com/office/drawing/2014/main" id="{812AC4A2-0F8A-48E8-B157-BF2A9DF8B4B9}"/>
              </a:ext>
            </a:extLst>
          </p:cNvPr>
          <p:cNvSpPr txBox="1">
            <a:spLocks noChangeArrowheads="1"/>
          </p:cNvSpPr>
          <p:nvPr/>
        </p:nvSpPr>
        <p:spPr bwMode="auto">
          <a:xfrm>
            <a:off x="87791" y="3480408"/>
            <a:ext cx="2356559" cy="1963871"/>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1365 </a:t>
            </a:r>
            <a:r>
              <a:rPr lang="fr-FR" sz="1000" b="1" dirty="0">
                <a:solidFill>
                  <a:srgbClr val="92542A"/>
                </a:solidFill>
                <a:latin typeface="Calibri" panose="020F0502020204030204" pitchFamily="34" charset="0"/>
                <a:ea typeface="Calibri" panose="020F0502020204030204" pitchFamily="34" charset="0"/>
              </a:rPr>
              <a:t>H de Formation </a:t>
            </a:r>
            <a:r>
              <a:rPr lang="fr-FR" sz="1000" dirty="0">
                <a:latin typeface="Calibri" panose="020F0502020204030204" pitchFamily="34" charset="0"/>
                <a:ea typeface="Calibri" panose="020F0502020204030204" pitchFamily="34" charset="0"/>
              </a:rPr>
              <a:t>au CFA  réparties sur 2 ans </a:t>
            </a:r>
          </a:p>
          <a:p>
            <a:pPr marL="834390" indent="-6350">
              <a:lnSpc>
                <a:spcPct val="114000"/>
              </a:lnSpc>
              <a:spcAft>
                <a:spcPts val="390"/>
              </a:spcAft>
            </a:pPr>
            <a:r>
              <a:rPr lang="fr-FR" sz="1000" dirty="0">
                <a:latin typeface="Calibri" panose="020F0502020204030204" pitchFamily="34" charset="0"/>
                <a:ea typeface="Calibri" panose="020F0502020204030204" pitchFamily="34" charset="0"/>
              </a:rPr>
              <a:t>20 semaines au CFA /an</a:t>
            </a:r>
          </a:p>
          <a:p>
            <a:r>
              <a:rPr lang="fr-FR" sz="1000" dirty="0">
                <a:latin typeface="Calibri" panose="020F0502020204030204" pitchFamily="34" charset="0"/>
                <a:ea typeface="Calibri" panose="020F0502020204030204" pitchFamily="34" charset="0"/>
              </a:rPr>
              <a:t>32 semaines en entreprise/an (dont 5 semaines de congés payés)</a:t>
            </a:r>
          </a:p>
          <a:p>
            <a:endParaRPr lang="fr-FR" sz="1000" dirty="0">
              <a:latin typeface="Calibri" panose="020F0502020204030204" pitchFamily="34" charset="0"/>
              <a:ea typeface="Calibri" panose="020F0502020204030204" pitchFamily="34" charset="0"/>
            </a:endParaRPr>
          </a:p>
          <a:p>
            <a:r>
              <a:rPr lang="fr-FR" sz="1000" dirty="0">
                <a:latin typeface="Calibri" panose="020F0502020204030204" pitchFamily="34" charset="0"/>
                <a:ea typeface="Calibri" panose="020F0502020204030204" pitchFamily="34" charset="0"/>
              </a:rPr>
              <a:t>Possibilité d’adapter la durée et les modalités de formation suivant le parcours du candidat</a:t>
            </a:r>
          </a:p>
          <a:p>
            <a:endParaRPr lang="fr-FR" sz="1000" dirty="0">
              <a:latin typeface="Calibri" panose="020F0502020204030204" pitchFamily="34" charset="0"/>
              <a:ea typeface="Calibri" panose="020F0502020204030204" pitchFamily="34" charset="0"/>
            </a:endParaRPr>
          </a:p>
          <a:p>
            <a:pPr marL="834390" indent="-6350">
              <a:lnSpc>
                <a:spcPct val="114000"/>
              </a:lnSpc>
              <a:spcAft>
                <a:spcPts val="390"/>
              </a:spcAft>
            </a:pPr>
            <a:endParaRPr lang="fr-FR" sz="1000" dirty="0">
              <a:effectLst/>
              <a:latin typeface="Calibri" panose="020F0502020204030204" pitchFamily="34" charset="0"/>
              <a:ea typeface="Calibri" panose="020F0502020204030204" pitchFamily="34" charset="0"/>
            </a:endParaRPr>
          </a:p>
        </p:txBody>
      </p:sp>
      <p:pic>
        <p:nvPicPr>
          <p:cNvPr id="1062" name="Picture 38" descr="logo_LAGRIVE-fondblanc">
            <a:extLst>
              <a:ext uri="{FF2B5EF4-FFF2-40B4-BE49-F238E27FC236}">
                <a16:creationId xmlns:a16="http://schemas.microsoft.com/office/drawing/2014/main" id="{3985719A-1C3A-41C4-AE93-33EA76CACCA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4393"/>
            <a:ext cx="1371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Image 15">
            <a:extLst>
              <a:ext uri="{FF2B5EF4-FFF2-40B4-BE49-F238E27FC236}">
                <a16:creationId xmlns:a16="http://schemas.microsoft.com/office/drawing/2014/main" id="{33CA0005-E54B-4D1C-AEC8-78EEDAD0411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70487" y="115877"/>
            <a:ext cx="780117" cy="438816"/>
          </a:xfrm>
          <a:prstGeom prst="rect">
            <a:avLst/>
          </a:prstGeom>
        </p:spPr>
      </p:pic>
      <p:pic>
        <p:nvPicPr>
          <p:cNvPr id="21" name="Image 20">
            <a:extLst>
              <a:ext uri="{FF2B5EF4-FFF2-40B4-BE49-F238E27FC236}">
                <a16:creationId xmlns:a16="http://schemas.microsoft.com/office/drawing/2014/main" id="{2766AB38-C2D1-4AE2-8267-32A1D44B75FA}"/>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429000" y="1687096"/>
            <a:ext cx="2180366" cy="1452669"/>
          </a:xfrm>
          <a:prstGeom prst="rect">
            <a:avLst/>
          </a:prstGeom>
        </p:spPr>
      </p:pic>
    </p:spTree>
    <p:extLst>
      <p:ext uri="{BB962C8B-B14F-4D97-AF65-F5344CB8AC3E}">
        <p14:creationId xmlns:p14="http://schemas.microsoft.com/office/powerpoint/2010/main" val="227258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CBEE12B-6F9E-45BB-85CE-84325545E47E}"/>
              </a:ext>
            </a:extLst>
          </p:cNvPr>
          <p:cNvSpPr txBox="1"/>
          <p:nvPr/>
        </p:nvSpPr>
        <p:spPr>
          <a:xfrm>
            <a:off x="-2116" y="0"/>
            <a:ext cx="4643967" cy="1615827"/>
          </a:xfrm>
          <a:prstGeom prst="rect">
            <a:avLst/>
          </a:prstGeom>
          <a:noFill/>
        </p:spPr>
        <p:txBody>
          <a:bodyPr wrap="square" rtlCol="0">
            <a:spAutoFit/>
          </a:bodyPr>
          <a:lstStyle/>
          <a:p>
            <a:pPr algn="ctr"/>
            <a:r>
              <a:rPr lang="fr-FR" sz="1100" b="1" dirty="0">
                <a:solidFill>
                  <a:srgbClr val="92542A"/>
                </a:solidFill>
              </a:rPr>
              <a:t>COMPETENCES &amp; CAPACITES PROFESSIONNELLES VISEES</a:t>
            </a:r>
          </a:p>
          <a:p>
            <a:pPr lvl="0"/>
            <a:endParaRPr lang="fr-FR" sz="1100" dirty="0"/>
          </a:p>
          <a:p>
            <a:pPr marL="171450" indent="-171450">
              <a:buFont typeface="Arial" panose="020B0604020202020204" pitchFamily="34" charset="0"/>
              <a:buChar char="•"/>
            </a:pPr>
            <a:r>
              <a:rPr lang="fr-FR" sz="1100" dirty="0"/>
              <a:t> Élaborer une stratégie de valorisation d’un produit du rayon</a:t>
            </a:r>
          </a:p>
          <a:p>
            <a:pPr marL="171450" indent="-171450">
              <a:buFont typeface="Arial" panose="020B0604020202020204" pitchFamily="34" charset="0"/>
              <a:buChar char="•"/>
            </a:pPr>
            <a:r>
              <a:rPr lang="fr-FR" sz="1100" dirty="0"/>
              <a:t>Répondre aux attentes de la politique commerciale du point de vente</a:t>
            </a:r>
          </a:p>
          <a:p>
            <a:pPr marL="171450" indent="-171450">
              <a:buFont typeface="Arial" panose="020B0604020202020204" pitchFamily="34" charset="0"/>
              <a:buChar char="•"/>
            </a:pPr>
            <a:r>
              <a:rPr lang="fr-FR" sz="1100" dirty="0"/>
              <a:t>Répondre aux attentes spécifiques d’un client particulier</a:t>
            </a:r>
          </a:p>
          <a:p>
            <a:pPr marL="171450" indent="-171450">
              <a:buFont typeface="Arial" panose="020B0604020202020204" pitchFamily="34" charset="0"/>
              <a:buChar char="•"/>
            </a:pPr>
            <a:r>
              <a:rPr lang="fr-FR" sz="1100" dirty="0"/>
              <a:t>Assurer la gestion d’un rayon de produits alimentaires</a:t>
            </a:r>
          </a:p>
          <a:p>
            <a:pPr marL="171450" indent="-171450">
              <a:buFont typeface="Arial" panose="020B0604020202020204" pitchFamily="34" charset="0"/>
              <a:buChar char="•"/>
            </a:pPr>
            <a:r>
              <a:rPr lang="fr-FR" sz="1100" dirty="0"/>
              <a:t>Animer un espace de vente de produits alimentaires</a:t>
            </a:r>
          </a:p>
          <a:p>
            <a:pPr marL="171450" indent="-171450">
              <a:buFont typeface="Arial" panose="020B0604020202020204" pitchFamily="34" charset="0"/>
              <a:buChar char="•"/>
            </a:pPr>
            <a:r>
              <a:rPr lang="fr-FR" sz="1100" dirty="0"/>
              <a:t>S’adapter à des enjeux professionnels particuliers</a:t>
            </a:r>
          </a:p>
          <a:p>
            <a:endParaRPr lang="fr-FR" sz="1100" dirty="0"/>
          </a:p>
        </p:txBody>
      </p:sp>
      <p:sp>
        <p:nvSpPr>
          <p:cNvPr id="5" name="ZoneTexte 4">
            <a:extLst>
              <a:ext uri="{FF2B5EF4-FFF2-40B4-BE49-F238E27FC236}">
                <a16:creationId xmlns:a16="http://schemas.microsoft.com/office/drawing/2014/main" id="{D401023D-D408-4473-A977-FF89802CB49F}"/>
              </a:ext>
            </a:extLst>
          </p:cNvPr>
          <p:cNvSpPr txBox="1"/>
          <p:nvPr/>
        </p:nvSpPr>
        <p:spPr>
          <a:xfrm>
            <a:off x="453389" y="2290922"/>
            <a:ext cx="3467100" cy="769441"/>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CONTENU DE LA FORMATION</a:t>
            </a:r>
          </a:p>
          <a:p>
            <a:pPr algn="ctr"/>
            <a:endParaRPr lang="fr-FR" sz="1600" b="1" dirty="0">
              <a:solidFill>
                <a:srgbClr val="92542A"/>
              </a:solidFill>
              <a:latin typeface="Calibri" panose="020F0502020204030204" pitchFamily="34" charset="0"/>
            </a:endParaRPr>
          </a:p>
          <a:p>
            <a:endParaRPr lang="fr-FR" sz="1200" dirty="0"/>
          </a:p>
        </p:txBody>
      </p:sp>
      <p:sp>
        <p:nvSpPr>
          <p:cNvPr id="6" name="ZoneTexte 5">
            <a:extLst>
              <a:ext uri="{FF2B5EF4-FFF2-40B4-BE49-F238E27FC236}">
                <a16:creationId xmlns:a16="http://schemas.microsoft.com/office/drawing/2014/main" id="{932ACC77-50F2-4424-9031-66D1E104A05C}"/>
              </a:ext>
            </a:extLst>
          </p:cNvPr>
          <p:cNvSpPr txBox="1"/>
          <p:nvPr/>
        </p:nvSpPr>
        <p:spPr>
          <a:xfrm>
            <a:off x="131232" y="7488073"/>
            <a:ext cx="2087456" cy="1877437"/>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de réussite session 2022 : 100 %</a:t>
            </a:r>
          </a:p>
          <a:p>
            <a:pPr algn="ctr"/>
            <a:endParaRPr lang="fr-FR" sz="1200" dirty="0"/>
          </a:p>
          <a:p>
            <a:pPr algn="ctr"/>
            <a:r>
              <a:rPr lang="fr-FR" sz="1200" dirty="0"/>
              <a:t>Taux de rupture à 2 mois : 0% </a:t>
            </a:r>
          </a:p>
          <a:p>
            <a:endParaRPr lang="fr-FR" sz="1200" dirty="0"/>
          </a:p>
          <a:p>
            <a:endParaRPr lang="fr-FR" sz="1200" dirty="0"/>
          </a:p>
        </p:txBody>
      </p:sp>
      <p:sp>
        <p:nvSpPr>
          <p:cNvPr id="8" name="ZoneTexte 7">
            <a:extLst>
              <a:ext uri="{FF2B5EF4-FFF2-40B4-BE49-F238E27FC236}">
                <a16:creationId xmlns:a16="http://schemas.microsoft.com/office/drawing/2014/main" id="{54D03F7D-D005-429B-B285-8B4A9CCDF7E2}"/>
              </a:ext>
            </a:extLst>
          </p:cNvPr>
          <p:cNvSpPr txBox="1"/>
          <p:nvPr/>
        </p:nvSpPr>
        <p:spPr>
          <a:xfrm>
            <a:off x="221826" y="2586976"/>
            <a:ext cx="1578609" cy="4339650"/>
          </a:xfrm>
          <a:prstGeom prst="rect">
            <a:avLst/>
          </a:prstGeom>
          <a:noFill/>
        </p:spPr>
        <p:txBody>
          <a:bodyPr wrap="square" rtlCol="0">
            <a:spAutoFit/>
          </a:bodyPr>
          <a:lstStyle/>
          <a:p>
            <a:pPr algn="ctr"/>
            <a:r>
              <a:rPr lang="fr-FR" sz="1200" b="1" dirty="0">
                <a:solidFill>
                  <a:srgbClr val="92542A"/>
                </a:solidFill>
                <a:latin typeface="Calibri" panose="020F0502020204030204" pitchFamily="34" charset="0"/>
              </a:rPr>
              <a:t>Programme détaillé</a:t>
            </a:r>
          </a:p>
          <a:p>
            <a:pPr algn="ctr"/>
            <a:endParaRPr lang="fr-FR" sz="1200" b="1" dirty="0">
              <a:solidFill>
                <a:srgbClr val="92542A"/>
              </a:solidFill>
              <a:latin typeface="Calibri" panose="020F0502020204030204" pitchFamily="34" charset="0"/>
            </a:endParaRPr>
          </a:p>
          <a:p>
            <a:pPr marL="171450" indent="-171450" algn="ctr">
              <a:buFont typeface="Arial" panose="020B0604020202020204" pitchFamily="34" charset="0"/>
              <a:buChar char="•"/>
            </a:pPr>
            <a:r>
              <a:rPr lang="fr-FR" sz="1200" dirty="0"/>
              <a:t>Mise en place d’un plan de formation permettant de répondre aux exigences du référentiel et d’atteindre les objectifs pédagogiques fixés.</a:t>
            </a:r>
          </a:p>
          <a:p>
            <a:pPr marL="171450" indent="-171450" algn="ctr">
              <a:buFont typeface="Arial" panose="020B0604020202020204" pitchFamily="34" charset="0"/>
              <a:buChar char="•"/>
            </a:pPr>
            <a:r>
              <a:rPr lang="fr-FR" sz="1200" dirty="0"/>
              <a:t>Accompagnement des jeunes dans la recherche d’entreprise</a:t>
            </a:r>
          </a:p>
          <a:p>
            <a:pPr marL="171450" indent="-171450" algn="ctr">
              <a:buFont typeface="Arial" panose="020B0604020202020204" pitchFamily="34" charset="0"/>
              <a:buChar char="•"/>
            </a:pPr>
            <a:r>
              <a:rPr lang="fr-FR" sz="1200" dirty="0"/>
              <a:t>Conduite de projets pédagogiques</a:t>
            </a:r>
          </a:p>
          <a:p>
            <a:pPr marL="171450" indent="-171450" algn="ctr">
              <a:buFont typeface="Arial" panose="020B0604020202020204" pitchFamily="34" charset="0"/>
              <a:buChar char="•"/>
            </a:pPr>
            <a:r>
              <a:rPr lang="fr-FR" sz="1200" dirty="0"/>
              <a:t>Interventions de professionnels</a:t>
            </a:r>
          </a:p>
          <a:p>
            <a:pPr marL="171450" indent="-171450" algn="ctr">
              <a:buFont typeface="Arial" panose="020B0604020202020204" pitchFamily="34" charset="0"/>
              <a:buChar char="•"/>
            </a:pPr>
            <a:r>
              <a:rPr lang="fr-FR" sz="1200" dirty="0"/>
              <a:t>Mobilité européenne</a:t>
            </a:r>
          </a:p>
          <a:p>
            <a:endParaRPr lang="fr-FR" sz="1200" dirty="0"/>
          </a:p>
          <a:p>
            <a:endParaRPr lang="fr-FR" sz="1200" dirty="0"/>
          </a:p>
        </p:txBody>
      </p:sp>
      <p:sp>
        <p:nvSpPr>
          <p:cNvPr id="2" name="Rectangle 1">
            <a:extLst>
              <a:ext uri="{FF2B5EF4-FFF2-40B4-BE49-F238E27FC236}">
                <a16:creationId xmlns:a16="http://schemas.microsoft.com/office/drawing/2014/main" id="{790E297F-43DE-4959-89CE-EAAB9A5407F8}"/>
              </a:ext>
            </a:extLst>
          </p:cNvPr>
          <p:cNvSpPr/>
          <p:nvPr/>
        </p:nvSpPr>
        <p:spPr>
          <a:xfrm>
            <a:off x="4538133" y="-13497"/>
            <a:ext cx="2319867" cy="9919497"/>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 de texte 5">
            <a:extLst>
              <a:ext uri="{FF2B5EF4-FFF2-40B4-BE49-F238E27FC236}">
                <a16:creationId xmlns:a16="http://schemas.microsoft.com/office/drawing/2014/main" id="{82D2ED8E-F13A-4EC2-B2F6-DED754D25C0E}"/>
              </a:ext>
            </a:extLst>
          </p:cNvPr>
          <p:cNvSpPr txBox="1">
            <a:spLocks noChangeArrowheads="1"/>
          </p:cNvSpPr>
          <p:nvPr/>
        </p:nvSpPr>
        <p:spPr bwMode="auto">
          <a:xfrm>
            <a:off x="4697309" y="562182"/>
            <a:ext cx="2225886" cy="8725466"/>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rgbClr val="92542A"/>
                </a:solidFill>
                <a:latin typeface="Calibri" panose="020F0502020204030204" pitchFamily="34" charset="0"/>
                <a:ea typeface="Calibri" panose="020F0502020204030204" pitchFamily="34" charset="0"/>
              </a:rPr>
              <a:t>MODALITES PEDAGOGIQUES</a:t>
            </a:r>
          </a:p>
          <a:p>
            <a:endParaRPr lang="fr-FR" sz="1100" b="1" dirty="0">
              <a:solidFill>
                <a:srgbClr val="92542A"/>
              </a:solidFill>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Moyens Pédagogiques</a:t>
            </a:r>
          </a:p>
          <a:p>
            <a:r>
              <a:rPr lang="fr-FR" sz="1100" dirty="0">
                <a:latin typeface="Calibri" panose="020F0502020204030204" pitchFamily="34" charset="0"/>
                <a:ea typeface="Calibri" panose="020F0502020204030204" pitchFamily="34" charset="0"/>
              </a:rPr>
              <a:t>Classes mobiles informatiques</a:t>
            </a:r>
          </a:p>
          <a:p>
            <a:r>
              <a:rPr lang="fr-FR" sz="1100" dirty="0">
                <a:latin typeface="Calibri" panose="020F0502020204030204" pitchFamily="34" charset="0"/>
                <a:ea typeface="Calibri" panose="020F0502020204030204" pitchFamily="34" charset="0"/>
              </a:rPr>
              <a:t>Salle d’application : magasin école</a:t>
            </a:r>
          </a:p>
          <a:p>
            <a:r>
              <a:rPr lang="fr-FR" sz="1100" dirty="0">
                <a:latin typeface="Calibri" panose="020F0502020204030204" pitchFamily="34" charset="0"/>
                <a:ea typeface="Calibri" panose="020F0502020204030204" pitchFamily="34" charset="0"/>
              </a:rPr>
              <a:t>Salles de cours équipées en matériel de vidéo projection</a:t>
            </a:r>
          </a:p>
          <a:p>
            <a:r>
              <a:rPr lang="fr-FR" sz="1100" dirty="0">
                <a:latin typeface="Calibri" panose="020F0502020204030204" pitchFamily="34" charset="0"/>
                <a:ea typeface="Calibri" panose="020F0502020204030204" pitchFamily="34" charset="0"/>
              </a:rPr>
              <a:t>Restaurant scolaire</a:t>
            </a:r>
          </a:p>
          <a:p>
            <a:r>
              <a:rPr lang="fr-FR" sz="1100" dirty="0">
                <a:latin typeface="Calibri" panose="020F0502020204030204" pitchFamily="34" charset="0"/>
                <a:ea typeface="Calibri" panose="020F0502020204030204" pitchFamily="34" charset="0"/>
              </a:rPr>
              <a:t>Internat</a:t>
            </a:r>
          </a:p>
          <a:p>
            <a:r>
              <a:rPr lang="fr-FR" sz="1100" dirty="0">
                <a:latin typeface="Calibri" panose="020F0502020204030204" pitchFamily="34" charset="0"/>
                <a:ea typeface="Calibri" panose="020F0502020204030204" pitchFamily="34" charset="0"/>
              </a:rPr>
              <a:t>Accompagnement particulier pour les candidats avec une Reconnaissance de la Qualité de Travailleur Handicapé ( RQTH) en partenariat avec la chambre des métiers et la chambre de commerce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SUIVI DE L’ACTION</a:t>
            </a:r>
          </a:p>
          <a:p>
            <a:r>
              <a:rPr lang="fr-FR" sz="1100" dirty="0">
                <a:latin typeface="Calibri" panose="020F0502020204030204" pitchFamily="34" charset="0"/>
                <a:ea typeface="Calibri" panose="020F0502020204030204" pitchFamily="34" charset="0"/>
              </a:rPr>
              <a:t>Emargement des apprentis </a:t>
            </a:r>
          </a:p>
          <a:p>
            <a:r>
              <a:rPr lang="fr-FR" sz="1100" dirty="0">
                <a:latin typeface="Calibri" panose="020F0502020204030204" pitchFamily="34" charset="0"/>
                <a:ea typeface="Calibri" panose="020F0502020204030204" pitchFamily="34" charset="0"/>
              </a:rPr>
              <a:t>lors de la  présence au CFA, outils de suivi en entreprise et au CFA : carnet de liaison, cahier de texte numérique, livret d’évaluation des compétences.</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EVALUATION DE L’ACTION</a:t>
            </a:r>
          </a:p>
          <a:p>
            <a:r>
              <a:rPr lang="fr-FR" sz="1100" dirty="0">
                <a:latin typeface="Calibri" panose="020F0502020204030204" pitchFamily="34" charset="0"/>
                <a:ea typeface="Calibri" panose="020F0502020204030204" pitchFamily="34" charset="0"/>
              </a:rPr>
              <a:t>Evaluation des apprentis au CFA et en entreprise par le biais du contrôle en cours de formation (CCF) et par le biais d’épreuves terminales.</a:t>
            </a:r>
          </a:p>
          <a:p>
            <a:r>
              <a:rPr lang="fr-FR" sz="1100" dirty="0">
                <a:latin typeface="Calibri" panose="020F0502020204030204" pitchFamily="34" charset="0"/>
                <a:ea typeface="Calibri" panose="020F0502020204030204" pitchFamily="34" charset="0"/>
              </a:rPr>
              <a:t>Bilans intermédiaires de suivi chaque semestre auprès du jeune, de la famille et de l’entreprise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FORMATEURS, ANIMATEURS ET INTERVENANTS</a:t>
            </a:r>
          </a:p>
          <a:p>
            <a:r>
              <a:rPr lang="fr-FR" sz="1100" dirty="0">
                <a:latin typeface="Calibri" panose="020F0502020204030204" pitchFamily="34" charset="0"/>
                <a:ea typeface="Calibri" panose="020F0502020204030204" pitchFamily="34" charset="0"/>
              </a:rPr>
              <a:t>Une équipe de 36 Salariés à votre disposition pour vous accompagner dans votre projet de formation ( formateurs, animateurs, Maîtresse de maison, Maitres d’internat )</a:t>
            </a:r>
          </a:p>
          <a:p>
            <a:endParaRPr lang="fr-FR" sz="1100" b="1" dirty="0">
              <a:solidFill>
                <a:srgbClr val="92542A"/>
              </a:solidFill>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200" b="1" dirty="0">
                <a:solidFill>
                  <a:schemeClr val="bg1"/>
                </a:solidFill>
                <a:latin typeface="Calibri" panose="020F0502020204030204" pitchFamily="34" charset="0"/>
                <a:ea typeface="Calibri" panose="020F0502020204030204" pitchFamily="34" charset="0"/>
              </a:rPr>
              <a:t>Responsable de l’action : </a:t>
            </a:r>
          </a:p>
          <a:p>
            <a:r>
              <a:rPr lang="fr-FR" sz="1200" b="1" dirty="0">
                <a:solidFill>
                  <a:schemeClr val="bg1"/>
                </a:solidFill>
                <a:latin typeface="Calibri" panose="020F0502020204030204" pitchFamily="34" charset="0"/>
                <a:ea typeface="Calibri" panose="020F0502020204030204" pitchFamily="34" charset="0"/>
              </a:rPr>
              <a:t>Lila </a:t>
            </a:r>
            <a:r>
              <a:rPr lang="fr-FR" sz="1200" b="1" dirty="0" err="1">
                <a:solidFill>
                  <a:schemeClr val="bg1"/>
                </a:solidFill>
                <a:latin typeface="Calibri" panose="020F0502020204030204" pitchFamily="34" charset="0"/>
                <a:ea typeface="Calibri" panose="020F0502020204030204" pitchFamily="34" charset="0"/>
              </a:rPr>
              <a:t>Cherfaoui</a:t>
            </a:r>
            <a:endParaRPr lang="fr-FR" sz="1200" b="1" dirty="0">
              <a:solidFill>
                <a:schemeClr val="bg1"/>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p:txBody>
      </p:sp>
      <p:sp>
        <p:nvSpPr>
          <p:cNvPr id="10" name="ZoneTexte 9">
            <a:extLst>
              <a:ext uri="{FF2B5EF4-FFF2-40B4-BE49-F238E27FC236}">
                <a16:creationId xmlns:a16="http://schemas.microsoft.com/office/drawing/2014/main" id="{BB40E3BA-254F-4237-AFDF-2EC8E59D34E3}"/>
              </a:ext>
            </a:extLst>
          </p:cNvPr>
          <p:cNvSpPr txBox="1"/>
          <p:nvPr/>
        </p:nvSpPr>
        <p:spPr>
          <a:xfrm>
            <a:off x="2283883" y="7474565"/>
            <a:ext cx="1854200" cy="2062103"/>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d’insertion à 6 mois : 92 %</a:t>
            </a:r>
          </a:p>
          <a:p>
            <a:pPr algn="ctr"/>
            <a:endParaRPr lang="fr-FR" sz="1200" dirty="0"/>
          </a:p>
          <a:p>
            <a:pPr algn="ctr"/>
            <a:endParaRPr lang="fr-FR" sz="1200" dirty="0"/>
          </a:p>
          <a:p>
            <a:pPr algn="ctr"/>
            <a:endParaRPr lang="fr-FR" sz="1200" dirty="0"/>
          </a:p>
          <a:p>
            <a:endParaRPr lang="fr-FR" sz="1200" dirty="0"/>
          </a:p>
          <a:p>
            <a:endParaRPr lang="fr-FR" sz="1200" dirty="0"/>
          </a:p>
        </p:txBody>
      </p:sp>
      <p:sp>
        <p:nvSpPr>
          <p:cNvPr id="4" name="Rectangle 3">
            <a:extLst>
              <a:ext uri="{FF2B5EF4-FFF2-40B4-BE49-F238E27FC236}">
                <a16:creationId xmlns:a16="http://schemas.microsoft.com/office/drawing/2014/main" id="{FC393DF0-1591-41D0-93B5-D6B97361640B}"/>
              </a:ext>
            </a:extLst>
          </p:cNvPr>
          <p:cNvSpPr/>
          <p:nvPr/>
        </p:nvSpPr>
        <p:spPr>
          <a:xfrm>
            <a:off x="2342387" y="2648346"/>
            <a:ext cx="1090555" cy="276999"/>
          </a:xfrm>
          <a:prstGeom prst="rect">
            <a:avLst/>
          </a:prstGeom>
        </p:spPr>
        <p:txBody>
          <a:bodyPr wrap="none">
            <a:spAutoFit/>
          </a:bodyPr>
          <a:lstStyle/>
          <a:p>
            <a:pPr algn="ctr"/>
            <a:r>
              <a:rPr lang="fr-FR" sz="1200" b="1" dirty="0">
                <a:solidFill>
                  <a:srgbClr val="92542A"/>
                </a:solidFill>
                <a:latin typeface="Calibri" panose="020F0502020204030204" pitchFamily="34" charset="0"/>
              </a:rPr>
              <a:t>Enseignement</a:t>
            </a:r>
          </a:p>
        </p:txBody>
      </p:sp>
      <mc:AlternateContent xmlns:mc="http://schemas.openxmlformats.org/markup-compatibility/2006" xmlns:pslz="http://schemas.microsoft.com/office/powerpoint/2016/slidezoom">
        <mc:Choice Requires="pslz">
          <p:graphicFrame>
            <p:nvGraphicFramePr>
              <p:cNvPr id="9" name="Zoom de diapositive 8">
                <a:extLst>
                  <a:ext uri="{FF2B5EF4-FFF2-40B4-BE49-F238E27FC236}">
                    <a16:creationId xmlns:a16="http://schemas.microsoft.com/office/drawing/2014/main" id="{9BE4E0EF-296F-43D3-944D-61806865F49B}"/>
                  </a:ext>
                </a:extLst>
              </p:cNvPr>
              <p:cNvGraphicFramePr>
                <a:graphicFrameLocks noChangeAspect="1"/>
              </p:cNvGraphicFramePr>
              <p:nvPr>
                <p:extLst>
                  <p:ext uri="{D42A27DB-BD31-4B8C-83A1-F6EECF244321}">
                    <p14:modId xmlns:p14="http://schemas.microsoft.com/office/powerpoint/2010/main" val="1401426329"/>
                  </p:ext>
                </p:extLst>
              </p:nvPr>
            </p:nvGraphicFramePr>
            <p:xfrm>
              <a:off x="-6599682" y="4098562"/>
              <a:ext cx="1714500" cy="2476500"/>
            </p:xfrm>
            <a:graphic>
              <a:graphicData uri="http://schemas.microsoft.com/office/powerpoint/2016/slidezoom">
                <pslz:sldZm>
                  <pslz:sldZmObj sldId="257" cId="3124880892">
                    <pslz:zmPr id="{EDF0AED1-47A8-4E09-B48B-15CBE29AC6A5}" returnToParent="0" transitionDur="1000">
                      <p166:blipFill xmlns:p166="http://schemas.microsoft.com/office/powerpoint/2016/6/main">
                        <a:blip r:embed="rId2"/>
                        <a:stretch>
                          <a:fillRect/>
                        </a:stretch>
                      </p166:blipFill>
                      <p166:spPr xmlns:p166="http://schemas.microsoft.com/office/powerpoint/2016/6/main">
                        <a:xfrm>
                          <a:off x="0" y="0"/>
                          <a:ext cx="1714500" cy="2476500"/>
                        </a:xfrm>
                        <a:prstGeom prst="rect">
                          <a:avLst/>
                        </a:prstGeom>
                        <a:ln w="3175">
                          <a:solidFill>
                            <a:prstClr val="ltGray"/>
                          </a:solidFill>
                        </a:ln>
                      </p166:spPr>
                    </pslz:zmPr>
                  </pslz:sldZmObj>
                </pslz:sldZm>
              </a:graphicData>
            </a:graphic>
          </p:graphicFrame>
        </mc:Choice>
        <mc:Fallback xmlns="">
          <p:pic>
            <p:nvPicPr>
              <p:cNvPr id="9" name="Zoom de diapositive 8">
                <a:hlinkClick r:id="rId3" action="ppaction://hlinksldjump"/>
                <a:extLst>
                  <a:ext uri="{FF2B5EF4-FFF2-40B4-BE49-F238E27FC236}">
                    <a16:creationId xmlns:a16="http://schemas.microsoft.com/office/drawing/2014/main" id="{9BE4E0EF-296F-43D3-944D-61806865F49B}"/>
                  </a:ext>
                </a:extLst>
              </p:cNvPr>
              <p:cNvPicPr>
                <a:picLocks noGrp="1" noRot="1" noChangeAspect="1" noMove="1" noResize="1" noEditPoints="1" noAdjustHandles="1" noChangeArrowheads="1" noChangeShapeType="1"/>
              </p:cNvPicPr>
              <p:nvPr/>
            </p:nvPicPr>
            <p:blipFill>
              <a:blip r:embed="rId4"/>
              <a:stretch>
                <a:fillRect/>
              </a:stretch>
            </p:blipFill>
            <p:spPr>
              <a:xfrm>
                <a:off x="-6599682" y="4098562"/>
                <a:ext cx="1714500" cy="2476500"/>
              </a:xfrm>
              <a:prstGeom prst="rect">
                <a:avLst/>
              </a:prstGeom>
              <a:ln w="3175">
                <a:solidFill>
                  <a:prstClr val="ltGray"/>
                </a:solidFill>
              </a:ln>
            </p:spPr>
          </p:pic>
        </mc:Fallback>
      </mc:AlternateContent>
      <p:graphicFrame>
        <p:nvGraphicFramePr>
          <p:cNvPr id="11" name="Tableau 10">
            <a:extLst>
              <a:ext uri="{FF2B5EF4-FFF2-40B4-BE49-F238E27FC236}">
                <a16:creationId xmlns:a16="http://schemas.microsoft.com/office/drawing/2014/main" id="{CEA07B17-84DB-493B-A7AE-F67790BDADD2}"/>
              </a:ext>
            </a:extLst>
          </p:cNvPr>
          <p:cNvGraphicFramePr>
            <a:graphicFrameLocks noGrp="1"/>
          </p:cNvGraphicFramePr>
          <p:nvPr>
            <p:extLst>
              <p:ext uri="{D42A27DB-BD31-4B8C-83A1-F6EECF244321}">
                <p14:modId xmlns:p14="http://schemas.microsoft.com/office/powerpoint/2010/main" val="2673048783"/>
              </p:ext>
            </p:extLst>
          </p:nvPr>
        </p:nvGraphicFramePr>
        <p:xfrm>
          <a:off x="1985432" y="2938502"/>
          <a:ext cx="2443057" cy="3972826"/>
        </p:xfrm>
        <a:graphic>
          <a:graphicData uri="http://schemas.openxmlformats.org/drawingml/2006/table">
            <a:tbl>
              <a:tblPr>
                <a:tableStyleId>{5C22544A-7EE6-4342-B048-85BDC9FD1C3A}</a:tableStyleId>
              </a:tblPr>
              <a:tblGrid>
                <a:gridCol w="1767840">
                  <a:extLst>
                    <a:ext uri="{9D8B030D-6E8A-4147-A177-3AD203B41FA5}">
                      <a16:colId xmlns:a16="http://schemas.microsoft.com/office/drawing/2014/main" val="2837455537"/>
                    </a:ext>
                  </a:extLst>
                </a:gridCol>
                <a:gridCol w="675217">
                  <a:extLst>
                    <a:ext uri="{9D8B030D-6E8A-4147-A177-3AD203B41FA5}">
                      <a16:colId xmlns:a16="http://schemas.microsoft.com/office/drawing/2014/main" val="3113350757"/>
                    </a:ext>
                  </a:extLst>
                </a:gridCol>
              </a:tblGrid>
              <a:tr h="172873">
                <a:tc>
                  <a:txBody>
                    <a:bodyPr/>
                    <a:lstStyle/>
                    <a:p>
                      <a:pPr algn="l" fontAlgn="b"/>
                      <a:r>
                        <a:rPr lang="fr-FR" sz="1000" u="none" strike="noStrike">
                          <a:effectLst/>
                        </a:rPr>
                        <a:t>MG1 français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76,0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2483677598"/>
                  </a:ext>
                </a:extLst>
              </a:tr>
              <a:tr h="172873">
                <a:tc>
                  <a:txBody>
                    <a:bodyPr/>
                    <a:lstStyle/>
                    <a:p>
                      <a:pPr algn="l" fontAlgn="b"/>
                      <a:r>
                        <a:rPr lang="fr-FR" sz="1000" u="none" strike="noStrike">
                          <a:effectLst/>
                        </a:rPr>
                        <a:t>MG1 Education Socio Culturelle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58,0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693295"/>
                  </a:ext>
                </a:extLst>
              </a:tr>
              <a:tr h="163335">
                <a:tc>
                  <a:txBody>
                    <a:bodyPr/>
                    <a:lstStyle/>
                    <a:p>
                      <a:pPr algn="l" fontAlgn="b"/>
                      <a:r>
                        <a:rPr lang="fr-FR" sz="1000" u="none" strike="noStrike">
                          <a:effectLst/>
                        </a:rPr>
                        <a:t>MG1 Histoire Géographie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60,0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066512324"/>
                  </a:ext>
                </a:extLst>
              </a:tr>
              <a:tr h="172873">
                <a:tc>
                  <a:txBody>
                    <a:bodyPr/>
                    <a:lstStyle/>
                    <a:p>
                      <a:pPr algn="l" fontAlgn="b"/>
                      <a:r>
                        <a:rPr lang="fr-FR" sz="1000" u="none" strike="noStrike">
                          <a:effectLst/>
                        </a:rPr>
                        <a:t>MG1 documentation</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22,0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3144442287"/>
                  </a:ext>
                </a:extLst>
              </a:tr>
              <a:tr h="172873">
                <a:tc>
                  <a:txBody>
                    <a:bodyPr/>
                    <a:lstStyle/>
                    <a:p>
                      <a:pPr algn="l" fontAlgn="b"/>
                      <a:r>
                        <a:rPr lang="fr-FR" sz="1000" u="none" strike="noStrike">
                          <a:effectLst/>
                        </a:rPr>
                        <a:t>MG2 anglais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70,0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3720220035"/>
                  </a:ext>
                </a:extLst>
              </a:tr>
              <a:tr h="172873">
                <a:tc>
                  <a:txBody>
                    <a:bodyPr/>
                    <a:lstStyle/>
                    <a:p>
                      <a:pPr algn="l" fontAlgn="b"/>
                      <a:r>
                        <a:rPr lang="fr-FR" sz="1000" u="none" strike="noStrike">
                          <a:effectLst/>
                        </a:rPr>
                        <a:t>MG3 EPS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90,0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2318506910"/>
                  </a:ext>
                </a:extLst>
              </a:tr>
              <a:tr h="172873">
                <a:tc>
                  <a:txBody>
                    <a:bodyPr/>
                    <a:lstStyle/>
                    <a:p>
                      <a:pPr algn="l" fontAlgn="b"/>
                      <a:r>
                        <a:rPr lang="fr-FR" sz="1000" u="none" strike="noStrike">
                          <a:effectLst/>
                        </a:rPr>
                        <a:t>MG4 mathématiques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95,0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30003451"/>
                  </a:ext>
                </a:extLst>
              </a:tr>
              <a:tr h="172873">
                <a:tc>
                  <a:txBody>
                    <a:bodyPr/>
                    <a:lstStyle/>
                    <a:p>
                      <a:pPr algn="l" fontAlgn="b"/>
                      <a:r>
                        <a:rPr lang="fr-FR" sz="1000" u="none" strike="noStrike">
                          <a:effectLst/>
                        </a:rPr>
                        <a:t>MG4 bio-éco</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60,0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215571824"/>
                  </a:ext>
                </a:extLst>
              </a:tr>
              <a:tr h="163335">
                <a:tc>
                  <a:txBody>
                    <a:bodyPr/>
                    <a:lstStyle/>
                    <a:p>
                      <a:pPr algn="l" fontAlgn="b"/>
                      <a:r>
                        <a:rPr lang="fr-FR" sz="1000" u="none" strike="noStrike">
                          <a:effectLst/>
                        </a:rPr>
                        <a:t>MG4 physique chimie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54,0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593972418"/>
                  </a:ext>
                </a:extLst>
              </a:tr>
              <a:tr h="214601">
                <a:tc>
                  <a:txBody>
                    <a:bodyPr/>
                    <a:lstStyle/>
                    <a:p>
                      <a:pPr algn="l" fontAlgn="b"/>
                      <a:r>
                        <a:rPr lang="fr-FR" sz="1000" u="none" strike="noStrike">
                          <a:effectLst/>
                        </a:rPr>
                        <a:t>MG4 informatique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40,0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4450809"/>
                  </a:ext>
                </a:extLst>
              </a:tr>
              <a:tr h="327863">
                <a:tc>
                  <a:txBody>
                    <a:bodyPr/>
                    <a:lstStyle/>
                    <a:p>
                      <a:pPr algn="l" fontAlgn="b"/>
                      <a:r>
                        <a:rPr lang="fr-FR" sz="1000" u="none" strike="noStrike" dirty="0">
                          <a:effectLst/>
                        </a:rPr>
                        <a:t>MP1 Etude opérationnelle du point de vente</a:t>
                      </a:r>
                      <a:endParaRPr lang="fr-FR" sz="1000" b="0" i="0" u="none" strike="noStrike" dirty="0">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66,0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849945198"/>
                  </a:ext>
                </a:extLst>
              </a:tr>
              <a:tr h="292096">
                <a:tc>
                  <a:txBody>
                    <a:bodyPr/>
                    <a:lstStyle/>
                    <a:p>
                      <a:pPr algn="l" fontAlgn="b"/>
                      <a:r>
                        <a:rPr lang="fr-FR" sz="1000" u="none" strike="noStrike" dirty="0">
                          <a:effectLst/>
                        </a:rPr>
                        <a:t>MP2 Expertise conseil en produits alimentaires</a:t>
                      </a:r>
                      <a:endParaRPr lang="fr-FR" sz="1000" b="0" i="0" u="none" strike="noStrike" dirty="0">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74,0</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3079961684"/>
                  </a:ext>
                </a:extLst>
              </a:tr>
              <a:tr h="202679">
                <a:tc>
                  <a:txBody>
                    <a:bodyPr/>
                    <a:lstStyle/>
                    <a:p>
                      <a:pPr algn="l" fontAlgn="b"/>
                      <a:r>
                        <a:rPr lang="fr-FR" sz="1000" u="none" strike="noStrike">
                          <a:effectLst/>
                        </a:rPr>
                        <a:t>MP3 Conduite de la vente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60,0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549479623"/>
                  </a:ext>
                </a:extLst>
              </a:tr>
              <a:tr h="315941">
                <a:tc>
                  <a:txBody>
                    <a:bodyPr/>
                    <a:lstStyle/>
                    <a:p>
                      <a:pPr algn="l" fontAlgn="b"/>
                      <a:r>
                        <a:rPr lang="fr-FR" sz="1000" u="none" strike="noStrike">
                          <a:effectLst/>
                        </a:rPr>
                        <a:t>MP4 Optimisation du fonctionnement du rayon</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48,0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695080843"/>
                  </a:ext>
                </a:extLst>
              </a:tr>
              <a:tr h="292096">
                <a:tc>
                  <a:txBody>
                    <a:bodyPr/>
                    <a:lstStyle/>
                    <a:p>
                      <a:pPr algn="l" fontAlgn="b"/>
                      <a:r>
                        <a:rPr lang="fr-FR" sz="1000" u="none" strike="noStrike">
                          <a:effectLst/>
                        </a:rPr>
                        <a:t>MP5 Qualité des produits alimentaires et hygiène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66,0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382493683"/>
                  </a:ext>
                </a:extLst>
              </a:tr>
              <a:tr h="196718">
                <a:tc>
                  <a:txBody>
                    <a:bodyPr/>
                    <a:lstStyle/>
                    <a:p>
                      <a:pPr algn="l" fontAlgn="b"/>
                      <a:r>
                        <a:rPr lang="fr-FR" sz="1000" u="none" strike="noStrike">
                          <a:effectLst/>
                        </a:rPr>
                        <a:t>MP6 Animation commerciale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35,0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6498167"/>
                  </a:ext>
                </a:extLst>
              </a:tr>
              <a:tr h="172873">
                <a:tc>
                  <a:txBody>
                    <a:bodyPr/>
                    <a:lstStyle/>
                    <a:p>
                      <a:pPr algn="l" fontAlgn="b"/>
                      <a:r>
                        <a:rPr lang="fr-FR" sz="1000" u="none" strike="noStrike">
                          <a:effectLst/>
                        </a:rPr>
                        <a:t>MAP (Projet)</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28,0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671122918"/>
                  </a:ext>
                </a:extLst>
              </a:tr>
              <a:tr h="178834">
                <a:tc>
                  <a:txBody>
                    <a:bodyPr/>
                    <a:lstStyle/>
                    <a:p>
                      <a:pPr algn="l" fontAlgn="b"/>
                      <a:r>
                        <a:rPr lang="fr-FR" sz="1000" u="none" strike="noStrike">
                          <a:effectLst/>
                        </a:rPr>
                        <a:t>EIE(espagnol)</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a:effectLst/>
                        </a:rPr>
                        <a:t>60,0</a:t>
                      </a:r>
                      <a:endParaRPr lang="fr-FR" sz="1100" b="0" i="0" u="none" strike="noStrike">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601268877"/>
                  </a:ext>
                </a:extLst>
              </a:tr>
              <a:tr h="163335">
                <a:tc>
                  <a:txBody>
                    <a:bodyPr/>
                    <a:lstStyle/>
                    <a:p>
                      <a:pPr algn="l" fontAlgn="b"/>
                      <a:r>
                        <a:rPr lang="fr-FR" sz="1000" u="none" strike="noStrike">
                          <a:effectLst/>
                        </a:rPr>
                        <a:t>Activités liées à l'alternance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303,0</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183955111"/>
                  </a:ext>
                </a:extLst>
              </a:tr>
            </a:tbl>
          </a:graphicData>
        </a:graphic>
      </p:graphicFrame>
    </p:spTree>
    <p:extLst>
      <p:ext uri="{BB962C8B-B14F-4D97-AF65-F5344CB8AC3E}">
        <p14:creationId xmlns:p14="http://schemas.microsoft.com/office/powerpoint/2010/main" val="312488089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2709</TotalTime>
  <Words>905</Words>
  <Application>Microsoft Office PowerPoint</Application>
  <PresentationFormat>Format A4 (210 x 297 mm)</PresentationFormat>
  <Paragraphs>138</Paragraphs>
  <Slides>2</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vt:i4>
      </vt:variant>
    </vt:vector>
  </HeadingPairs>
  <TitlesOfParts>
    <vt:vector size="8" baseType="lpstr">
      <vt:lpstr>Arial</vt:lpstr>
      <vt:lpstr>Calibri</vt:lpstr>
      <vt:lpstr>Calibri Light</vt:lpstr>
      <vt:lpstr>Wingdings</vt:lpstr>
      <vt:lpstr>Thème Office</vt:lpstr>
      <vt:lpstr>Bitmap Image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FONTAINE DELAVEAUD Virginie</dc:creator>
  <cp:lastModifiedBy>FONTAINE DELAVEAUD Virginie</cp:lastModifiedBy>
  <cp:revision>201</cp:revision>
  <cp:lastPrinted>2022-12-16T14:27:02Z</cp:lastPrinted>
  <dcterms:created xsi:type="dcterms:W3CDTF">2022-12-08T17:10:08Z</dcterms:created>
  <dcterms:modified xsi:type="dcterms:W3CDTF">2023-01-27T13:06:49Z</dcterms:modified>
</cp:coreProperties>
</file>