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B0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77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88218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33722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61174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796189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9447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785887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2CD005B-36F1-4E01-B4DE-9CC51DD05040}" type="datetimeFigureOut">
              <a:rPr lang="fr-FR" smtClean="0"/>
              <a:t>27/01/2023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457033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2CD005B-36F1-4E01-B4DE-9CC51DD05040}" type="datetimeFigureOut">
              <a:rPr lang="fr-FR" smtClean="0"/>
              <a:t>27/01/2023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787855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CD005B-36F1-4E01-B4DE-9CC51DD05040}" type="datetimeFigureOut">
              <a:rPr lang="fr-FR" smtClean="0"/>
              <a:t>27/01/2023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4239993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286021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122581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2CD005B-36F1-4E01-B4DE-9CC51DD05040}" type="datetimeFigureOut">
              <a:rPr lang="fr-FR" smtClean="0"/>
              <a:t>27/01/2023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9753E6C-0234-4286-80B8-F5F8AF6901E2}" type="slidenum">
              <a:rPr lang="fr-FR" smtClean="0"/>
              <a:t>‹N°›</a:t>
            </a:fld>
            <a:endParaRPr lang="fr-FR"/>
          </a:p>
        </p:txBody>
      </p:sp>
    </p:spTree>
    <p:extLst>
      <p:ext uri="{BB962C8B-B14F-4D97-AF65-F5344CB8AC3E}">
        <p14:creationId xmlns:p14="http://schemas.microsoft.com/office/powerpoint/2010/main" val="351794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13" Type="http://schemas.openxmlformats.org/officeDocument/2006/relationships/image" Target="../media/image6.jpg"/><Relationship Id="rId3" Type="http://schemas.openxmlformats.org/officeDocument/2006/relationships/hyperlink" Target="tel:04%2074%2028%2072%2010" TargetMode="External"/><Relationship Id="rId7" Type="http://schemas.openxmlformats.org/officeDocument/2006/relationships/image" Target="../media/image1.wmf"/><Relationship Id="rId12"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3.wmf"/><Relationship Id="rId5" Type="http://schemas.openxmlformats.org/officeDocument/2006/relationships/image" Target="../media/image4.png"/><Relationship Id="rId10" Type="http://schemas.openxmlformats.org/officeDocument/2006/relationships/oleObject" Target="../embeddings/oleObject3.bin"/><Relationship Id="rId4" Type="http://schemas.openxmlformats.org/officeDocument/2006/relationships/hyperlink" Target="mailto:mfr.la-grive@mfr.asso.fr" TargetMode="External"/><Relationship Id="rId9" Type="http://schemas.openxmlformats.org/officeDocument/2006/relationships/image" Target="../media/image2.wmf"/></Relationships>
</file>

<file path=ppt/slides/_rels/slide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6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CAA8451-9F7F-4934-BB6B-374472E818FF}"/>
              </a:ext>
            </a:extLst>
          </p:cNvPr>
          <p:cNvSpPr/>
          <p:nvPr/>
        </p:nvSpPr>
        <p:spPr>
          <a:xfrm>
            <a:off x="85179" y="1195642"/>
            <a:ext cx="2319867" cy="8796363"/>
          </a:xfrm>
          <a:prstGeom prst="rect">
            <a:avLst/>
          </a:prstGeom>
          <a:solidFill>
            <a:srgbClr val="88B0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 de texte 2">
            <a:extLst>
              <a:ext uri="{FF2B5EF4-FFF2-40B4-BE49-F238E27FC236}">
                <a16:creationId xmlns:a16="http://schemas.microsoft.com/office/drawing/2014/main" id="{4DC237E7-456D-4D9F-A030-1B5A1F8056EC}"/>
              </a:ext>
            </a:extLst>
          </p:cNvPr>
          <p:cNvSpPr txBox="1">
            <a:spLocks noChangeArrowheads="1"/>
          </p:cNvSpPr>
          <p:nvPr/>
        </p:nvSpPr>
        <p:spPr bwMode="auto">
          <a:xfrm>
            <a:off x="1422954" y="79897"/>
            <a:ext cx="5276850" cy="904875"/>
          </a:xfrm>
          <a:prstGeom prst="rect">
            <a:avLst/>
          </a:prstGeom>
          <a:solidFill>
            <a:srgbClr val="FFFFFF"/>
          </a:solidFill>
          <a:ln w="9525">
            <a:solidFill>
              <a:schemeClr val="bg1"/>
            </a:solidFill>
            <a:miter lim="800000"/>
            <a:headEnd/>
            <a:tailEnd/>
          </a:ln>
        </p:spPr>
        <p:txBody>
          <a:bodyPr rot="0" vert="horz" wrap="square" lIns="91440" tIns="45720" rIns="91440" bIns="45720" anchor="t" anchorCtr="0">
            <a:noAutofit/>
          </a:bodyPr>
          <a:lstStyle/>
          <a:p>
            <a:pPr marL="6350" indent="-6350" algn="ctr">
              <a:lnSpc>
                <a:spcPct val="107000"/>
              </a:lnSpc>
              <a:spcAft>
                <a:spcPts val="0"/>
              </a:spcAft>
            </a:pPr>
            <a:r>
              <a:rPr lang="fr-FR" sz="1000" b="0" dirty="0">
                <a:solidFill>
                  <a:srgbClr val="CEAB5D"/>
                </a:solidFill>
                <a:effectLst/>
                <a:latin typeface="Calibri" panose="020F0502020204030204" pitchFamily="34" charset="0"/>
                <a:ea typeface="Calibri" panose="020F0502020204030204" pitchFamily="34" charset="0"/>
              </a:rPr>
              <a:t>NOVEMBRE 2 0 2 2</a:t>
            </a:r>
            <a:endParaRPr lang="fr-FR" sz="1600" b="1" dirty="0">
              <a:solidFill>
                <a:srgbClr val="7CA7B9"/>
              </a:solidFill>
              <a:effectLst/>
              <a:latin typeface="Calibri" panose="020F0502020204030204" pitchFamily="34" charset="0"/>
              <a:ea typeface="Calibri" panose="020F0502020204030204" pitchFamily="34" charset="0"/>
            </a:endParaRPr>
          </a:p>
          <a:p>
            <a:pPr algn="ctr">
              <a:spcAft>
                <a:spcPts val="0"/>
              </a:spcAft>
            </a:pPr>
            <a:r>
              <a:rPr lang="fr-FR" sz="1600" b="1" dirty="0">
                <a:solidFill>
                  <a:srgbClr val="7CA7B9"/>
                </a:solidFill>
                <a:effectLst/>
                <a:latin typeface="Calibri" panose="020F0502020204030204" pitchFamily="34" charset="0"/>
                <a:ea typeface="Calibri" panose="020F0502020204030204" pitchFamily="34" charset="0"/>
              </a:rPr>
              <a:t>BACCALAURÉAT PROFESSIONNEL</a:t>
            </a:r>
          </a:p>
          <a:p>
            <a:pPr marL="6350" indent="-6350" algn="ctr">
              <a:lnSpc>
                <a:spcPct val="107000"/>
              </a:lnSpc>
              <a:spcAft>
                <a:spcPts val="0"/>
              </a:spcAft>
            </a:pPr>
            <a:r>
              <a:rPr lang="fr-FR" sz="1600" b="1" dirty="0">
                <a:solidFill>
                  <a:srgbClr val="7CA7B9"/>
                </a:solidFill>
                <a:effectLst/>
                <a:latin typeface="Calibri" panose="020F0502020204030204" pitchFamily="34" charset="0"/>
                <a:ea typeface="Calibri" panose="020F0502020204030204" pitchFamily="34" charset="0"/>
              </a:rPr>
              <a:t> METIERS DE L’ACCUEIL</a:t>
            </a:r>
          </a:p>
          <a:p>
            <a:pPr marL="6350" indent="-6350" algn="ctr">
              <a:lnSpc>
                <a:spcPct val="107000"/>
              </a:lnSpc>
              <a:spcAft>
                <a:spcPts val="0"/>
              </a:spcAft>
            </a:pPr>
            <a:r>
              <a:rPr lang="fr-FR" sz="1400" b="1">
                <a:solidFill>
                  <a:srgbClr val="7CA7B9"/>
                </a:solidFill>
                <a:effectLst/>
                <a:latin typeface="Calibri" panose="020F0502020204030204" pitchFamily="34" charset="0"/>
                <a:ea typeface="Calibri" panose="020F0502020204030204" pitchFamily="34" charset="0"/>
              </a:rPr>
              <a:t>Apprentissage</a:t>
            </a:r>
            <a:endParaRPr lang="fr-FR" sz="1400" b="1" dirty="0">
              <a:solidFill>
                <a:srgbClr val="7CA7B9"/>
              </a:solidFill>
              <a:effectLst/>
              <a:latin typeface="Calibri" panose="020F0502020204030204" pitchFamily="34" charset="0"/>
              <a:ea typeface="Calibri" panose="020F0502020204030204" pitchFamily="34" charset="0"/>
            </a:endParaRPr>
          </a:p>
          <a:p>
            <a:pPr indent="-6350" algn="ctr">
              <a:lnSpc>
                <a:spcPct val="107000"/>
              </a:lnSpc>
              <a:spcAft>
                <a:spcPts val="0"/>
              </a:spcAft>
            </a:pPr>
            <a:r>
              <a:rPr lang="fr-FR" sz="1000" dirty="0">
                <a:solidFill>
                  <a:srgbClr val="CEAB5D"/>
                </a:solidFill>
                <a:effectLst/>
                <a:latin typeface="Calibri" panose="020F0502020204030204" pitchFamily="34" charset="0"/>
                <a:ea typeface="Calibri" panose="020F0502020204030204" pitchFamily="34" charset="0"/>
              </a:rPr>
              <a:t>DIPLÔME DE NIVEAU 4 - </a:t>
            </a:r>
            <a:r>
              <a:rPr lang="fr-FR" sz="1100" dirty="0">
                <a:solidFill>
                  <a:srgbClr val="CEAB5D"/>
                </a:solidFill>
                <a:latin typeface="Calibri" panose="020F0502020204030204" pitchFamily="34" charset="0"/>
                <a:ea typeface="Calibri" panose="020F0502020204030204" pitchFamily="34" charset="0"/>
              </a:rPr>
              <a:t> Ministère de l’Education Nationale</a:t>
            </a:r>
            <a:endParaRPr lang="fr-FR" sz="1100" dirty="0">
              <a:solidFill>
                <a:srgbClr val="000000"/>
              </a:solidFill>
              <a:effectLst/>
              <a:latin typeface="Calibri" panose="020F0502020204030204" pitchFamily="34" charset="0"/>
              <a:ea typeface="Calibri" panose="020F0502020204030204" pitchFamily="34" charset="0"/>
            </a:endParaRPr>
          </a:p>
        </p:txBody>
      </p:sp>
      <p:sp>
        <p:nvSpPr>
          <p:cNvPr id="10" name="Zone de texte 3">
            <a:extLst>
              <a:ext uri="{FF2B5EF4-FFF2-40B4-BE49-F238E27FC236}">
                <a16:creationId xmlns:a16="http://schemas.microsoft.com/office/drawing/2014/main" id="{6FBB53AC-2251-41B8-AE71-D200CA23BAD2}"/>
              </a:ext>
            </a:extLst>
          </p:cNvPr>
          <p:cNvSpPr txBox="1">
            <a:spLocks noChangeArrowheads="1"/>
          </p:cNvSpPr>
          <p:nvPr/>
        </p:nvSpPr>
        <p:spPr bwMode="auto">
          <a:xfrm>
            <a:off x="45875" y="7523886"/>
            <a:ext cx="2295525" cy="1954381"/>
          </a:xfrm>
          <a:prstGeom prst="rect">
            <a:avLst/>
          </a:prstGeom>
          <a:noFill/>
          <a:ln w="9525">
            <a:noFill/>
            <a:miter lim="800000"/>
            <a:headEnd/>
            <a:tailEnd/>
          </a:ln>
        </p:spPr>
        <p:txBody>
          <a:bodyPr rot="0" vert="horz" wrap="square" lIns="91440" tIns="45720" rIns="91440" bIns="45720" anchor="t" anchorCtr="0">
            <a:spAutoFit/>
          </a:bodyPr>
          <a:lstStyle/>
          <a:p>
            <a:r>
              <a:rPr lang="fr-FR" sz="1100" b="1" dirty="0">
                <a:solidFill>
                  <a:schemeClr val="accent2">
                    <a:lumMod val="50000"/>
                  </a:schemeClr>
                </a:solidFill>
              </a:rPr>
              <a:t>Poursuite d’études</a:t>
            </a:r>
          </a:p>
          <a:p>
            <a:endParaRPr lang="fr-FR" sz="1100" b="1" dirty="0">
              <a:solidFill>
                <a:schemeClr val="accent2">
                  <a:lumMod val="50000"/>
                </a:schemeClr>
              </a:solidFill>
            </a:endParaRPr>
          </a:p>
          <a:p>
            <a:pPr lvl="0" fontAlgn="base"/>
            <a:r>
              <a:rPr lang="fr-FR" sz="1100" dirty="0"/>
              <a:t>BTS NDRC (Négociation et Digitalisation de la Relation Client)</a:t>
            </a:r>
          </a:p>
          <a:p>
            <a:pPr lvl="0" fontAlgn="base"/>
            <a:r>
              <a:rPr lang="fr-FR" sz="1100" dirty="0"/>
              <a:t>BTS Professions immobilières Le CFA s'inscrit dans une démarche d'accueil des publics</a:t>
            </a:r>
          </a:p>
          <a:p>
            <a:pPr lvl="0" fontAlgn="base"/>
            <a:r>
              <a:rPr lang="fr-FR" sz="1100" dirty="0"/>
              <a:t>BTS MCO (Management Commercial Opérationnel)</a:t>
            </a:r>
          </a:p>
          <a:p>
            <a:pPr lvl="0" fontAlgn="base"/>
            <a:r>
              <a:rPr lang="fr-FR" sz="1100" dirty="0">
                <a:solidFill>
                  <a:srgbClr val="000000"/>
                </a:solidFill>
                <a:effectLst/>
                <a:latin typeface="Calibri" panose="020F0502020204030204" pitchFamily="34" charset="0"/>
                <a:ea typeface="Calibri" panose="020F0502020204030204" pitchFamily="34" charset="0"/>
              </a:rPr>
              <a:t>BTS S</a:t>
            </a:r>
            <a:r>
              <a:rPr lang="fr-FR" sz="1100" dirty="0">
                <a:solidFill>
                  <a:srgbClr val="000000"/>
                </a:solidFill>
                <a:latin typeface="Calibri" panose="020F0502020204030204" pitchFamily="34" charset="0"/>
                <a:ea typeface="Calibri" panose="020F0502020204030204" pitchFamily="34" charset="0"/>
              </a:rPr>
              <a:t>AM ( Support à l’Action Managériale)</a:t>
            </a:r>
            <a:endParaRPr lang="fr-FR" sz="1100" dirty="0">
              <a:solidFill>
                <a:srgbClr val="000000"/>
              </a:solidFill>
              <a:effectLst/>
              <a:latin typeface="Calibri" panose="020F0502020204030204" pitchFamily="34" charset="0"/>
              <a:ea typeface="Calibri" panose="020F0502020204030204" pitchFamily="34" charset="0"/>
            </a:endParaRPr>
          </a:p>
        </p:txBody>
      </p:sp>
      <p:sp>
        <p:nvSpPr>
          <p:cNvPr id="9" name="ZoneTexte 8">
            <a:extLst>
              <a:ext uri="{FF2B5EF4-FFF2-40B4-BE49-F238E27FC236}">
                <a16:creationId xmlns:a16="http://schemas.microsoft.com/office/drawing/2014/main" id="{63B7B1A5-7F0F-4F53-A551-6A06E58A807C}"/>
              </a:ext>
            </a:extLst>
          </p:cNvPr>
          <p:cNvSpPr txBox="1"/>
          <p:nvPr/>
        </p:nvSpPr>
        <p:spPr>
          <a:xfrm>
            <a:off x="2474270" y="3181604"/>
            <a:ext cx="4413732" cy="2554545"/>
          </a:xfrm>
          <a:prstGeom prst="rect">
            <a:avLst/>
          </a:prstGeom>
          <a:noFill/>
        </p:spPr>
        <p:txBody>
          <a:bodyPr wrap="square" rtlCol="0">
            <a:spAutoFit/>
          </a:bodyPr>
          <a:lstStyle/>
          <a:p>
            <a:pPr algn="ctr"/>
            <a:r>
              <a:rPr lang="fr-FR" sz="1600" b="1" dirty="0">
                <a:solidFill>
                  <a:srgbClr val="92542A"/>
                </a:solidFill>
                <a:latin typeface="Calibri" panose="020F0502020204030204" pitchFamily="34" charset="0"/>
              </a:rPr>
              <a:t>PRESENTATION GENERALE</a:t>
            </a:r>
          </a:p>
          <a:p>
            <a:pPr algn="just"/>
            <a:r>
              <a:rPr lang="fr-FR" sz="1100" dirty="0"/>
              <a:t>Le titulaire de ce Bac Pro assure la fonction accueil, qu’elle soit physique et/ou à distance (téléphonique, numérique) et qui est présente dans tous les types d’organisations. Cette fonction repose sur un cœur de métier qui se décline dans des contextes professionnels divers, selon les spécificités des secteurs d’activités et/ou des organisations. En fonction des situations de travail, ce cœur de métier de l’accueil peut s’élargir à un ensemble d’activités administratives, commerciales et de logistique légère. </a:t>
            </a:r>
          </a:p>
          <a:p>
            <a:pPr algn="just"/>
            <a:r>
              <a:rPr lang="fr-FR" sz="1100" dirty="0"/>
              <a:t>Le personnel chargé de l’accueil est en position d’interface directement avec les publics accueillis, mais aussi entre les services de l’organisation, ceux d’autres organisations partenaires et/ou prestataires. La relation qu’il entretient avec les services et les personnes accueillies participe aux finalités de l’organisation, quelles qu’elles soient. </a:t>
            </a:r>
          </a:p>
          <a:p>
            <a:endParaRPr lang="fr-FR" sz="1200" dirty="0"/>
          </a:p>
        </p:txBody>
      </p:sp>
      <p:sp>
        <p:nvSpPr>
          <p:cNvPr id="11" name="ZoneTexte 10">
            <a:extLst>
              <a:ext uri="{FF2B5EF4-FFF2-40B4-BE49-F238E27FC236}">
                <a16:creationId xmlns:a16="http://schemas.microsoft.com/office/drawing/2014/main" id="{CB93D0DF-54F0-433C-AA08-893566FEE04F}"/>
              </a:ext>
            </a:extLst>
          </p:cNvPr>
          <p:cNvSpPr txBox="1"/>
          <p:nvPr/>
        </p:nvSpPr>
        <p:spPr>
          <a:xfrm>
            <a:off x="2546695" y="5745275"/>
            <a:ext cx="4197269" cy="1692771"/>
          </a:xfrm>
          <a:prstGeom prst="rect">
            <a:avLst/>
          </a:prstGeom>
          <a:noFill/>
        </p:spPr>
        <p:txBody>
          <a:bodyPr wrap="square" rtlCol="0">
            <a:spAutoFit/>
          </a:bodyPr>
          <a:lstStyle/>
          <a:p>
            <a:pPr algn="ctr"/>
            <a:r>
              <a:rPr lang="fr-FR" sz="1600" b="1" dirty="0">
                <a:solidFill>
                  <a:srgbClr val="92542A"/>
                </a:solidFill>
                <a:latin typeface="Calibri" panose="020F0502020204030204" pitchFamily="34" charset="0"/>
              </a:rPr>
              <a:t>OBJECTIFS</a:t>
            </a:r>
            <a:endParaRPr lang="fr-FR" b="1" dirty="0">
              <a:solidFill>
                <a:srgbClr val="92542A"/>
              </a:solidFill>
              <a:latin typeface="Calibri" panose="020F0502020204030204" pitchFamily="34" charset="0"/>
            </a:endParaRPr>
          </a:p>
          <a:p>
            <a:pPr algn="just"/>
            <a:r>
              <a:rPr lang="fr-FR" sz="1100" dirty="0"/>
              <a:t>Former de futurs employés capables d’effectuer des prestations au public avec un esprit de service. </a:t>
            </a:r>
          </a:p>
          <a:p>
            <a:pPr algn="just"/>
            <a:r>
              <a:rPr lang="fr-FR" sz="1100" dirty="0"/>
              <a:t>Détecter les besoins de la clientèle et des usagers.</a:t>
            </a:r>
          </a:p>
          <a:p>
            <a:pPr algn="just"/>
            <a:r>
              <a:rPr lang="fr-FR" sz="1100" dirty="0"/>
              <a:t>Développer des compétences d’organisation , d’animation de gestion , de vente et de relations interpersonnelles en face-à-face ou par téléphone.</a:t>
            </a:r>
          </a:p>
          <a:p>
            <a:r>
              <a:rPr lang="fr-FR" sz="1100" dirty="0"/>
              <a:t>Assurer des connaissances techniques et  spécifiques aux métiers de l’accueil.</a:t>
            </a:r>
          </a:p>
        </p:txBody>
      </p:sp>
      <p:sp>
        <p:nvSpPr>
          <p:cNvPr id="12" name="ZoneTexte 11">
            <a:extLst>
              <a:ext uri="{FF2B5EF4-FFF2-40B4-BE49-F238E27FC236}">
                <a16:creationId xmlns:a16="http://schemas.microsoft.com/office/drawing/2014/main" id="{8FF7ABC2-6D04-47C9-BD6C-52534FC3ACB8}"/>
              </a:ext>
            </a:extLst>
          </p:cNvPr>
          <p:cNvSpPr txBox="1"/>
          <p:nvPr/>
        </p:nvSpPr>
        <p:spPr>
          <a:xfrm>
            <a:off x="2468692" y="7817036"/>
            <a:ext cx="4275272" cy="1877437"/>
          </a:xfrm>
          <a:prstGeom prst="rect">
            <a:avLst/>
          </a:prstGeom>
          <a:noFill/>
        </p:spPr>
        <p:txBody>
          <a:bodyPr wrap="square" rtlCol="0">
            <a:spAutoFit/>
          </a:bodyPr>
          <a:lstStyle/>
          <a:p>
            <a:pPr algn="ctr"/>
            <a:r>
              <a:rPr lang="fr-FR" sz="1600" b="1" dirty="0">
                <a:solidFill>
                  <a:srgbClr val="92542A"/>
                </a:solidFill>
                <a:latin typeface="Calibri" panose="020F0502020204030204" pitchFamily="34" charset="0"/>
              </a:rPr>
              <a:t>PREREQUIS, MODALITES ET DELAI D’ACCES</a:t>
            </a:r>
          </a:p>
          <a:p>
            <a:pPr algn="ctr"/>
            <a:endParaRPr lang="fr-FR" sz="1600" b="1" dirty="0">
              <a:solidFill>
                <a:srgbClr val="92542A"/>
              </a:solidFill>
              <a:latin typeface="Calibri" panose="020F0502020204030204" pitchFamily="34" charset="0"/>
            </a:endParaRPr>
          </a:p>
          <a:p>
            <a:pPr marL="171450" indent="-171450">
              <a:buFont typeface="Wingdings" panose="05000000000000000000" pitchFamily="2" charset="2"/>
              <a:buChar char="§"/>
            </a:pPr>
            <a:r>
              <a:rPr lang="fr-FR" sz="1200" dirty="0">
                <a:latin typeface="Calibri" panose="020F0502020204030204" pitchFamily="34" charset="0"/>
              </a:rPr>
              <a:t>A partir de  15 ans et jusqu’à 29 ans  (sans limite d’âge pour les personnes disposant d’une Reconnaissance de travailleur Handicapé) </a:t>
            </a:r>
          </a:p>
          <a:p>
            <a:pPr marL="171450" indent="-171450">
              <a:buFont typeface="Wingdings" panose="05000000000000000000" pitchFamily="2" charset="2"/>
              <a:buChar char="§"/>
            </a:pPr>
            <a:endParaRPr lang="fr-FR" sz="1200" dirty="0">
              <a:latin typeface="Calibri" panose="020F0502020204030204" pitchFamily="34" charset="0"/>
            </a:endParaRPr>
          </a:p>
          <a:p>
            <a:pPr marL="171450" indent="-171450">
              <a:buFont typeface="Wingdings" panose="05000000000000000000" pitchFamily="2" charset="2"/>
              <a:buChar char="§"/>
            </a:pPr>
            <a:r>
              <a:rPr lang="fr-FR" sz="1200" dirty="0">
                <a:latin typeface="Calibri" panose="020F0502020204030204" pitchFamily="34" charset="0"/>
              </a:rPr>
              <a:t>Être titulaire d’un CAP ou être issu d’une classe de seconde</a:t>
            </a:r>
          </a:p>
          <a:p>
            <a:pPr algn="ctr"/>
            <a:endParaRPr lang="fr-FR" sz="1200" dirty="0">
              <a:solidFill>
                <a:srgbClr val="92542A"/>
              </a:solidFill>
              <a:latin typeface="Calibri" panose="020F0502020204030204" pitchFamily="34" charset="0"/>
            </a:endParaRPr>
          </a:p>
          <a:p>
            <a:endParaRPr lang="fr-FR" sz="1200" dirty="0"/>
          </a:p>
        </p:txBody>
      </p:sp>
      <p:sp>
        <p:nvSpPr>
          <p:cNvPr id="13" name="ZoneTexte 12">
            <a:extLst>
              <a:ext uri="{FF2B5EF4-FFF2-40B4-BE49-F238E27FC236}">
                <a16:creationId xmlns:a16="http://schemas.microsoft.com/office/drawing/2014/main" id="{CF15A34A-A21A-4EC0-80AC-0F58C363DEEF}"/>
              </a:ext>
            </a:extLst>
          </p:cNvPr>
          <p:cNvSpPr txBox="1"/>
          <p:nvPr/>
        </p:nvSpPr>
        <p:spPr>
          <a:xfrm>
            <a:off x="45875" y="1231576"/>
            <a:ext cx="2448560" cy="1015663"/>
          </a:xfrm>
          <a:prstGeom prst="rect">
            <a:avLst/>
          </a:prstGeom>
          <a:noFill/>
        </p:spPr>
        <p:txBody>
          <a:bodyPr wrap="square" rtlCol="0">
            <a:spAutoFit/>
          </a:bodyPr>
          <a:lstStyle/>
          <a:p>
            <a:r>
              <a:rPr lang="fr-FR" sz="1200" dirty="0">
                <a:solidFill>
                  <a:schemeClr val="bg1"/>
                </a:solidFill>
              </a:rPr>
              <a:t>MFR La Grive- 88 route de Lyon - 38300 BOURGOIN JALLIEU</a:t>
            </a:r>
            <a:br>
              <a:rPr lang="fr-FR" sz="1200" dirty="0">
                <a:solidFill>
                  <a:schemeClr val="bg1"/>
                </a:solidFill>
              </a:rPr>
            </a:br>
            <a:r>
              <a:rPr lang="fr-FR" sz="1200" dirty="0">
                <a:solidFill>
                  <a:schemeClr val="bg1"/>
                </a:solidFill>
              </a:rPr>
              <a:t>Tél. </a:t>
            </a:r>
            <a:r>
              <a:rPr lang="fr-FR" sz="1200" dirty="0">
                <a:solidFill>
                  <a:schemeClr val="bg1"/>
                </a:solidFill>
                <a:hlinkClick r:id="rId3">
                  <a:extLst>
                    <a:ext uri="{A12FA001-AC4F-418D-AE19-62706E023703}">
                      <ahyp:hlinkClr xmlns:ahyp="http://schemas.microsoft.com/office/drawing/2018/hyperlinkcolor" val="tx"/>
                    </a:ext>
                  </a:extLst>
                </a:hlinkClick>
              </a:rPr>
              <a:t>04 74 28 72 10 </a:t>
            </a:r>
            <a:r>
              <a:rPr lang="fr-FR" sz="1200" dirty="0">
                <a:solidFill>
                  <a:schemeClr val="bg1"/>
                </a:solidFill>
              </a:rPr>
              <a:t> - </a:t>
            </a:r>
          </a:p>
          <a:p>
            <a:r>
              <a:rPr lang="fr-FR" sz="1200" dirty="0">
                <a:solidFill>
                  <a:schemeClr val="bg1"/>
                </a:solidFill>
              </a:rPr>
              <a:t> </a:t>
            </a:r>
            <a:r>
              <a:rPr lang="fr-FR" sz="1200" dirty="0" err="1">
                <a:solidFill>
                  <a:schemeClr val="bg1"/>
                </a:solidFill>
              </a:rPr>
              <a:t>eMail</a:t>
            </a:r>
            <a:r>
              <a:rPr lang="fr-FR" sz="1200" dirty="0">
                <a:solidFill>
                  <a:schemeClr val="bg1"/>
                </a:solidFill>
              </a:rPr>
              <a:t>  : </a:t>
            </a:r>
            <a:r>
              <a:rPr lang="fr-FR" sz="1200" dirty="0">
                <a:solidFill>
                  <a:schemeClr val="bg1"/>
                </a:solidFill>
                <a:hlinkClick r:id="rId4">
                  <a:extLst>
                    <a:ext uri="{A12FA001-AC4F-418D-AE19-62706E023703}">
                      <ahyp:hlinkClr xmlns:ahyp="http://schemas.microsoft.com/office/drawing/2018/hyperlinkcolor" val="tx"/>
                    </a:ext>
                  </a:extLst>
                </a:hlinkClick>
              </a:rPr>
              <a:t>mfr.la-grive@mfr.asso.fr</a:t>
            </a:r>
            <a:endParaRPr lang="fr-FR" sz="1200" dirty="0">
              <a:solidFill>
                <a:schemeClr val="bg1"/>
              </a:solidFill>
            </a:endParaRPr>
          </a:p>
          <a:p>
            <a:r>
              <a:rPr lang="fr-FR" sz="1200" dirty="0">
                <a:solidFill>
                  <a:schemeClr val="bg1"/>
                </a:solidFill>
              </a:rPr>
              <a:t>http://www.mfr-lagrive.org/</a:t>
            </a:r>
            <a:endParaRPr lang="fr-FR" dirty="0"/>
          </a:p>
        </p:txBody>
      </p:sp>
      <p:pic>
        <p:nvPicPr>
          <p:cNvPr id="20" name="Image 19">
            <a:extLst>
              <a:ext uri="{FF2B5EF4-FFF2-40B4-BE49-F238E27FC236}">
                <a16:creationId xmlns:a16="http://schemas.microsoft.com/office/drawing/2014/main" id="{F3BD88E5-D994-4422-8AC3-81BF5AEC2047}"/>
              </a:ext>
            </a:extLst>
          </p:cNvPr>
          <p:cNvPicPr>
            <a:picLocks noChangeAspect="1"/>
          </p:cNvPicPr>
          <p:nvPr/>
        </p:nvPicPr>
        <p:blipFill>
          <a:blip r:embed="rId5"/>
          <a:stretch>
            <a:fillRect/>
          </a:stretch>
        </p:blipFill>
        <p:spPr>
          <a:xfrm>
            <a:off x="3351308" y="1649134"/>
            <a:ext cx="2211155" cy="1475946"/>
          </a:xfrm>
          <a:prstGeom prst="rect">
            <a:avLst/>
          </a:prstGeom>
        </p:spPr>
      </p:pic>
      <p:graphicFrame>
        <p:nvGraphicFramePr>
          <p:cNvPr id="2" name="Objet 1">
            <a:extLst>
              <a:ext uri="{FF2B5EF4-FFF2-40B4-BE49-F238E27FC236}">
                <a16:creationId xmlns:a16="http://schemas.microsoft.com/office/drawing/2014/main" id="{3C4CDED9-82D6-4E65-A75F-8C67C10DE822}"/>
              </a:ext>
            </a:extLst>
          </p:cNvPr>
          <p:cNvGraphicFramePr>
            <a:graphicFrameLocks noChangeAspect="1"/>
          </p:cNvGraphicFramePr>
          <p:nvPr>
            <p:extLst>
              <p:ext uri="{D42A27DB-BD31-4B8C-83A1-F6EECF244321}">
                <p14:modId xmlns:p14="http://schemas.microsoft.com/office/powerpoint/2010/main" val="138083866"/>
              </p:ext>
            </p:extLst>
          </p:nvPr>
        </p:nvGraphicFramePr>
        <p:xfrm>
          <a:off x="112134" y="2450857"/>
          <a:ext cx="512211" cy="508577"/>
        </p:xfrm>
        <a:graphic>
          <a:graphicData uri="http://schemas.openxmlformats.org/presentationml/2006/ole">
            <mc:AlternateContent xmlns:mc="http://schemas.openxmlformats.org/markup-compatibility/2006">
              <mc:Choice xmlns:v="urn:schemas-microsoft-com:vml" Requires="v">
                <p:oleObj spid="_x0000_s1381" name="Bitmap Image" r:id="rId6" imgW="546120" imgH="558720" progId="PBrush">
                  <p:embed/>
                </p:oleObj>
              </mc:Choice>
              <mc:Fallback>
                <p:oleObj name="Bitmap Image" r:id="rId6" imgW="546120" imgH="558720" progId="PBrush">
                  <p:embed/>
                  <p:pic>
                    <p:nvPicPr>
                      <p:cNvPr id="0" name=""/>
                      <p:cNvPicPr/>
                      <p:nvPr/>
                    </p:nvPicPr>
                    <p:blipFill>
                      <a:blip r:embed="rId7"/>
                      <a:stretch>
                        <a:fillRect/>
                      </a:stretch>
                    </p:blipFill>
                    <p:spPr>
                      <a:xfrm>
                        <a:off x="112134" y="2450857"/>
                        <a:ext cx="512211" cy="508577"/>
                      </a:xfrm>
                      <a:prstGeom prst="rect">
                        <a:avLst/>
                      </a:prstGeom>
                    </p:spPr>
                  </p:pic>
                </p:oleObj>
              </mc:Fallback>
            </mc:AlternateContent>
          </a:graphicData>
        </a:graphic>
      </p:graphicFrame>
      <p:sp>
        <p:nvSpPr>
          <p:cNvPr id="6" name="Zone de texte 3">
            <a:extLst>
              <a:ext uri="{FF2B5EF4-FFF2-40B4-BE49-F238E27FC236}">
                <a16:creationId xmlns:a16="http://schemas.microsoft.com/office/drawing/2014/main" id="{FC383978-16A1-4BF8-8BB8-326F8E674CD6}"/>
              </a:ext>
            </a:extLst>
          </p:cNvPr>
          <p:cNvSpPr txBox="1">
            <a:spLocks noChangeArrowheads="1"/>
          </p:cNvSpPr>
          <p:nvPr/>
        </p:nvSpPr>
        <p:spPr bwMode="auto">
          <a:xfrm>
            <a:off x="112134" y="2622616"/>
            <a:ext cx="2295442" cy="724436"/>
          </a:xfrm>
          <a:prstGeom prst="rect">
            <a:avLst/>
          </a:prstGeom>
          <a:noFill/>
          <a:ln w="9525">
            <a:noFill/>
            <a:miter lim="800000"/>
            <a:headEnd/>
            <a:tailEnd/>
          </a:ln>
        </p:spPr>
        <p:txBody>
          <a:bodyPr rot="0" vert="horz" wrap="square" lIns="91440" tIns="45720" rIns="91440" bIns="45720" anchor="t" anchorCtr="0">
            <a:spAutoFit/>
          </a:bodyPr>
          <a:lstStyle/>
          <a:p>
            <a:pPr marR="114935" algn="r"/>
            <a:r>
              <a:rPr lang="fr-FR" sz="1100" b="1" kern="0" dirty="0">
                <a:solidFill>
                  <a:schemeClr val="accent2">
                    <a:lumMod val="50000"/>
                  </a:schemeClr>
                </a:solidFill>
                <a:effectLst/>
                <a:latin typeface="Calibri" panose="020F0502020204030204" pitchFamily="34" charset="0"/>
                <a:ea typeface="Calibri" panose="020F0502020204030204" pitchFamily="34" charset="0"/>
              </a:rPr>
              <a:t>             </a:t>
            </a:r>
            <a:r>
              <a:rPr lang="fr-FR" sz="1000" b="1" kern="0" dirty="0">
                <a:solidFill>
                  <a:schemeClr val="accent2">
                    <a:lumMod val="50000"/>
                  </a:schemeClr>
                </a:solidFill>
                <a:effectLst/>
                <a:latin typeface="Calibri" panose="020F0502020204030204" pitchFamily="34" charset="0"/>
                <a:ea typeface="Calibri" panose="020F0502020204030204" pitchFamily="34" charset="0"/>
              </a:rPr>
              <a:t>JEUNES</a:t>
            </a:r>
            <a:r>
              <a:rPr lang="fr-FR" sz="1000" b="1" kern="0" dirty="0">
                <a:solidFill>
                  <a:srgbClr val="C00000"/>
                </a:solidFill>
                <a:effectLst/>
                <a:latin typeface="Calibri" panose="020F0502020204030204" pitchFamily="34" charset="0"/>
                <a:ea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rPr>
              <a:t>de plus de 15 ans et ê</a:t>
            </a:r>
            <a:r>
              <a:rPr lang="fr-FR" sz="1000" dirty="0">
                <a:solidFill>
                  <a:srgbClr val="000000"/>
                </a:solidFill>
                <a:latin typeface="Calibri" panose="020F0502020204030204" pitchFamily="34" charset="0"/>
                <a:ea typeface="Calibri" panose="020F0502020204030204" pitchFamily="34" charset="0"/>
              </a:rPr>
              <a:t>tre </a:t>
            </a:r>
            <a:r>
              <a:rPr lang="fr-FR" sz="1000" dirty="0">
                <a:solidFill>
                  <a:srgbClr val="000000"/>
                </a:solidFill>
                <a:effectLst/>
                <a:latin typeface="Calibri" panose="020F0502020204030204" pitchFamily="34" charset="0"/>
                <a:ea typeface="Calibri" panose="020F0502020204030204" pitchFamily="34" charset="0"/>
              </a:rPr>
              <a:t>titulaire d’un CAP  ou être issu d’une classe de seconde</a:t>
            </a:r>
          </a:p>
          <a:p>
            <a:pPr marL="107315" marR="43180" algn="just"/>
            <a:r>
              <a:rPr lang="fr-FR" sz="1000" b="1" kern="0" dirty="0">
                <a:solidFill>
                  <a:schemeClr val="accent2">
                    <a:lumMod val="50000"/>
                  </a:schemeClr>
                </a:solidFill>
                <a:effectLst/>
                <a:latin typeface="Calibri" panose="020F0502020204030204" pitchFamily="34" charset="0"/>
                <a:ea typeface="Calibri" panose="020F0502020204030204" pitchFamily="34" charset="0"/>
              </a:rPr>
              <a:t>ADULTES </a:t>
            </a:r>
            <a:r>
              <a:rPr lang="fr-FR" sz="1000" dirty="0">
                <a:solidFill>
                  <a:srgbClr val="000000"/>
                </a:solidFill>
                <a:effectLst/>
                <a:latin typeface="Calibri" panose="020F0502020204030204" pitchFamily="34" charset="0"/>
                <a:ea typeface="Calibri" panose="020F0502020204030204" pitchFamily="34" charset="0"/>
              </a:rPr>
              <a:t>en reconversion    </a:t>
            </a:r>
          </a:p>
        </p:txBody>
      </p:sp>
      <p:grpSp>
        <p:nvGrpSpPr>
          <p:cNvPr id="15" name="Groupe 14">
            <a:extLst>
              <a:ext uri="{FF2B5EF4-FFF2-40B4-BE49-F238E27FC236}">
                <a16:creationId xmlns:a16="http://schemas.microsoft.com/office/drawing/2014/main" id="{E2099FEB-A4C9-45FB-80FB-93BEC647D829}"/>
              </a:ext>
            </a:extLst>
          </p:cNvPr>
          <p:cNvGrpSpPr/>
          <p:nvPr/>
        </p:nvGrpSpPr>
        <p:grpSpPr>
          <a:xfrm>
            <a:off x="-107224" y="5342999"/>
            <a:ext cx="2673039" cy="1826337"/>
            <a:chOff x="-107224" y="4577189"/>
            <a:chExt cx="2673039" cy="1826337"/>
          </a:xfrm>
        </p:grpSpPr>
        <p:sp>
          <p:nvSpPr>
            <p:cNvPr id="7" name="Zone de texte 5">
              <a:extLst>
                <a:ext uri="{FF2B5EF4-FFF2-40B4-BE49-F238E27FC236}">
                  <a16:creationId xmlns:a16="http://schemas.microsoft.com/office/drawing/2014/main" id="{3BD3475C-6DD1-4518-99BE-2A3377B82AA7}"/>
                </a:ext>
              </a:extLst>
            </p:cNvPr>
            <p:cNvSpPr txBox="1">
              <a:spLocks noChangeArrowheads="1"/>
            </p:cNvSpPr>
            <p:nvPr/>
          </p:nvSpPr>
          <p:spPr bwMode="auto">
            <a:xfrm>
              <a:off x="-107224" y="4742943"/>
              <a:ext cx="2673039" cy="1660583"/>
            </a:xfrm>
            <a:prstGeom prst="rect">
              <a:avLst/>
            </a:prstGeom>
            <a:noFill/>
            <a:ln w="9525">
              <a:noFill/>
              <a:miter lim="800000"/>
              <a:headEnd/>
              <a:tailEnd/>
            </a:ln>
          </p:spPr>
          <p:txBody>
            <a:bodyPr rot="0" vert="horz" wrap="square" lIns="91440" tIns="45720" rIns="91440" bIns="45720" anchor="t" anchorCtr="0">
              <a:spAutoFit/>
            </a:bodyPr>
            <a:lstStyle/>
            <a:p>
              <a:pPr marL="834390" indent="-6350">
                <a:lnSpc>
                  <a:spcPct val="114000"/>
                </a:lnSpc>
                <a:spcAft>
                  <a:spcPts val="390"/>
                </a:spcAft>
              </a:pPr>
              <a:r>
                <a:rPr lang="fr-FR" sz="1000" b="1" dirty="0">
                  <a:solidFill>
                    <a:srgbClr val="92542A"/>
                  </a:solidFill>
                  <a:effectLst/>
                  <a:latin typeface="Calibri" panose="020F0502020204030204" pitchFamily="34" charset="0"/>
                  <a:ea typeface="Calibri" panose="020F0502020204030204" pitchFamily="34" charset="0"/>
                </a:rPr>
                <a:t>FORMATION GRATUITE </a:t>
              </a:r>
              <a:r>
                <a:rPr lang="fr-FR" sz="1000" dirty="0">
                  <a:solidFill>
                    <a:srgbClr val="000000"/>
                  </a:solidFill>
                  <a:effectLst/>
                  <a:latin typeface="Calibri" panose="020F0502020204030204" pitchFamily="34" charset="0"/>
                  <a:ea typeface="Calibri" panose="020F0502020204030204" pitchFamily="34" charset="0"/>
                </a:rPr>
                <a:t>pour les apprentis</a:t>
              </a:r>
            </a:p>
            <a:p>
              <a:pPr marL="280670" marR="220980" indent="-6350" algn="just">
                <a:lnSpc>
                  <a:spcPct val="109000"/>
                </a:lnSpc>
                <a:spcAft>
                  <a:spcPts val="15"/>
                </a:spcAft>
              </a:pPr>
              <a:r>
                <a:rPr lang="fr-FR" sz="1000" dirty="0">
                  <a:solidFill>
                    <a:srgbClr val="000000"/>
                  </a:solidFill>
                  <a:effectLst/>
                  <a:latin typeface="Calibri" panose="020F0502020204030204" pitchFamily="34" charset="0"/>
                  <a:ea typeface="Calibri" panose="020F0502020204030204" pitchFamily="34" charset="0"/>
                </a:rPr>
                <a:t>Frais de demi-pension ou de pension à la charge des candidats (voir auprès du CFA)</a:t>
              </a:r>
            </a:p>
            <a:p>
              <a:pPr marL="280670" marR="225425" indent="-6350" algn="just">
                <a:lnSpc>
                  <a:spcPct val="109000"/>
                </a:lnSpc>
                <a:spcAft>
                  <a:spcPts val="1880"/>
                </a:spcAft>
              </a:pPr>
              <a:r>
                <a:rPr lang="fr-FR" sz="1000" dirty="0">
                  <a:solidFill>
                    <a:srgbClr val="000000"/>
                  </a:solidFill>
                  <a:effectLst/>
                  <a:latin typeface="Calibri" panose="020F0502020204030204" pitchFamily="34" charset="0"/>
                  <a:ea typeface="Calibri" panose="020F0502020204030204" pitchFamily="34" charset="0"/>
                </a:rPr>
                <a:t>Adhésion à l'association : 100€/an Soutien des OPCO (prise en charge de 6€/nuit et de 3€/repas selon le régime de l’apprenti) </a:t>
              </a:r>
            </a:p>
          </p:txBody>
        </p:sp>
        <p:graphicFrame>
          <p:nvGraphicFramePr>
            <p:cNvPr id="3" name="Objet 2">
              <a:extLst>
                <a:ext uri="{FF2B5EF4-FFF2-40B4-BE49-F238E27FC236}">
                  <a16:creationId xmlns:a16="http://schemas.microsoft.com/office/drawing/2014/main" id="{E01974F5-F641-48A5-A659-015E72170B5A}"/>
                </a:ext>
              </a:extLst>
            </p:cNvPr>
            <p:cNvGraphicFramePr>
              <a:graphicFrameLocks noChangeAspect="1"/>
            </p:cNvGraphicFramePr>
            <p:nvPr>
              <p:extLst>
                <p:ext uri="{D42A27DB-BD31-4B8C-83A1-F6EECF244321}">
                  <p14:modId xmlns:p14="http://schemas.microsoft.com/office/powerpoint/2010/main" val="4058576735"/>
                </p:ext>
              </p:extLst>
            </p:nvPr>
          </p:nvGraphicFramePr>
          <p:xfrm>
            <a:off x="175494" y="4577189"/>
            <a:ext cx="571500" cy="501650"/>
          </p:xfrm>
          <a:graphic>
            <a:graphicData uri="http://schemas.openxmlformats.org/presentationml/2006/ole">
              <mc:AlternateContent xmlns:mc="http://schemas.openxmlformats.org/markup-compatibility/2006">
                <mc:Choice xmlns:v="urn:schemas-microsoft-com:vml" Requires="v">
                  <p:oleObj spid="_x0000_s1382" name="Bitmap Image" r:id="rId8" imgW="571680" imgH="501480" progId="PBrush">
                    <p:embed/>
                  </p:oleObj>
                </mc:Choice>
                <mc:Fallback>
                  <p:oleObj name="Bitmap Image" r:id="rId8" imgW="571680" imgH="501480" progId="PBrush">
                    <p:embed/>
                    <p:pic>
                      <p:nvPicPr>
                        <p:cNvPr id="0" name=""/>
                        <p:cNvPicPr/>
                        <p:nvPr/>
                      </p:nvPicPr>
                      <p:blipFill>
                        <a:blip r:embed="rId9"/>
                        <a:stretch>
                          <a:fillRect/>
                        </a:stretch>
                      </p:blipFill>
                      <p:spPr>
                        <a:xfrm>
                          <a:off x="175494" y="4577189"/>
                          <a:ext cx="571500" cy="501650"/>
                        </a:xfrm>
                        <a:prstGeom prst="rect">
                          <a:avLst/>
                        </a:prstGeom>
                      </p:spPr>
                    </p:pic>
                  </p:oleObj>
                </mc:Fallback>
              </mc:AlternateContent>
            </a:graphicData>
          </a:graphic>
        </p:graphicFrame>
      </p:grpSp>
      <p:graphicFrame>
        <p:nvGraphicFramePr>
          <p:cNvPr id="17" name="Objet 16">
            <a:extLst>
              <a:ext uri="{FF2B5EF4-FFF2-40B4-BE49-F238E27FC236}">
                <a16:creationId xmlns:a16="http://schemas.microsoft.com/office/drawing/2014/main" id="{63F6D4F1-0AAC-4C06-A38F-D6B8006AE232}"/>
              </a:ext>
            </a:extLst>
          </p:cNvPr>
          <p:cNvGraphicFramePr>
            <a:graphicFrameLocks noChangeAspect="1"/>
          </p:cNvGraphicFramePr>
          <p:nvPr>
            <p:extLst>
              <p:ext uri="{D42A27DB-BD31-4B8C-83A1-F6EECF244321}">
                <p14:modId xmlns:p14="http://schemas.microsoft.com/office/powerpoint/2010/main" val="661063322"/>
              </p:ext>
            </p:extLst>
          </p:nvPr>
        </p:nvGraphicFramePr>
        <p:xfrm>
          <a:off x="370040" y="3840810"/>
          <a:ext cx="666750" cy="533400"/>
        </p:xfrm>
        <a:graphic>
          <a:graphicData uri="http://schemas.openxmlformats.org/presentationml/2006/ole">
            <mc:AlternateContent xmlns:mc="http://schemas.openxmlformats.org/markup-compatibility/2006">
              <mc:Choice xmlns:v="urn:schemas-microsoft-com:vml" Requires="v">
                <p:oleObj spid="_x0000_s1383" name="Bitmap Image" r:id="rId10" imgW="666720" imgH="533520" progId="PBrush">
                  <p:embed/>
                </p:oleObj>
              </mc:Choice>
              <mc:Fallback>
                <p:oleObj name="Bitmap Image" r:id="rId10" imgW="666720" imgH="533520" progId="PBrush">
                  <p:embed/>
                  <p:pic>
                    <p:nvPicPr>
                      <p:cNvPr id="0" name=""/>
                      <p:cNvPicPr/>
                      <p:nvPr/>
                    </p:nvPicPr>
                    <p:blipFill>
                      <a:blip r:embed="rId11"/>
                      <a:stretch>
                        <a:fillRect/>
                      </a:stretch>
                    </p:blipFill>
                    <p:spPr>
                      <a:xfrm>
                        <a:off x="370040" y="3840810"/>
                        <a:ext cx="666750" cy="533400"/>
                      </a:xfrm>
                      <a:prstGeom prst="rect">
                        <a:avLst/>
                      </a:prstGeom>
                    </p:spPr>
                  </p:pic>
                </p:oleObj>
              </mc:Fallback>
            </mc:AlternateContent>
          </a:graphicData>
        </a:graphic>
      </p:graphicFrame>
      <p:sp>
        <p:nvSpPr>
          <p:cNvPr id="19" name="Zone de texte 5">
            <a:extLst>
              <a:ext uri="{FF2B5EF4-FFF2-40B4-BE49-F238E27FC236}">
                <a16:creationId xmlns:a16="http://schemas.microsoft.com/office/drawing/2014/main" id="{812AC4A2-0F8A-48E8-B157-BF2A9DF8B4B9}"/>
              </a:ext>
            </a:extLst>
          </p:cNvPr>
          <p:cNvSpPr txBox="1">
            <a:spLocks noChangeArrowheads="1"/>
          </p:cNvSpPr>
          <p:nvPr/>
        </p:nvSpPr>
        <p:spPr bwMode="auto">
          <a:xfrm>
            <a:off x="163150" y="3757811"/>
            <a:ext cx="2356559" cy="1809983"/>
          </a:xfrm>
          <a:prstGeom prst="rect">
            <a:avLst/>
          </a:prstGeom>
          <a:noFill/>
          <a:ln w="9525">
            <a:noFill/>
            <a:miter lim="800000"/>
            <a:headEnd/>
            <a:tailEnd/>
          </a:ln>
        </p:spPr>
        <p:txBody>
          <a:bodyPr rot="0" vert="horz" wrap="square" lIns="91440" tIns="45720" rIns="91440" bIns="45720" anchor="t" anchorCtr="0">
            <a:spAutoFit/>
          </a:bodyPr>
          <a:lstStyle/>
          <a:p>
            <a:pPr marL="834390" indent="-6350">
              <a:lnSpc>
                <a:spcPct val="114000"/>
              </a:lnSpc>
              <a:spcAft>
                <a:spcPts val="390"/>
              </a:spcAft>
            </a:pPr>
            <a:r>
              <a:rPr lang="fr-FR" sz="1000" b="1" dirty="0">
                <a:solidFill>
                  <a:srgbClr val="92542A"/>
                </a:solidFill>
                <a:effectLst/>
                <a:latin typeface="Calibri" panose="020F0502020204030204" pitchFamily="34" charset="0"/>
                <a:ea typeface="Calibri" panose="020F0502020204030204" pitchFamily="34" charset="0"/>
              </a:rPr>
              <a:t>1365 </a:t>
            </a:r>
            <a:r>
              <a:rPr lang="fr-FR" sz="1000" b="1" dirty="0">
                <a:solidFill>
                  <a:srgbClr val="92542A"/>
                </a:solidFill>
                <a:latin typeface="Calibri" panose="020F0502020204030204" pitchFamily="34" charset="0"/>
                <a:ea typeface="Calibri" panose="020F0502020204030204" pitchFamily="34" charset="0"/>
              </a:rPr>
              <a:t>H de Formation </a:t>
            </a:r>
            <a:r>
              <a:rPr lang="fr-FR" sz="1000" dirty="0">
                <a:latin typeface="Calibri" panose="020F0502020204030204" pitchFamily="34" charset="0"/>
                <a:ea typeface="Calibri" panose="020F0502020204030204" pitchFamily="34" charset="0"/>
              </a:rPr>
              <a:t>au CFA  réparties sur 2 ans </a:t>
            </a:r>
          </a:p>
          <a:p>
            <a:pPr marL="834390" indent="-6350">
              <a:lnSpc>
                <a:spcPct val="114000"/>
              </a:lnSpc>
              <a:spcAft>
                <a:spcPts val="390"/>
              </a:spcAft>
            </a:pPr>
            <a:r>
              <a:rPr lang="fr-FR" sz="1000" dirty="0">
                <a:latin typeface="Calibri" panose="020F0502020204030204" pitchFamily="34" charset="0"/>
                <a:ea typeface="Calibri" panose="020F0502020204030204" pitchFamily="34" charset="0"/>
              </a:rPr>
              <a:t>20 semaines au CFA /an</a:t>
            </a:r>
          </a:p>
          <a:p>
            <a:r>
              <a:rPr lang="fr-FR" sz="1000" dirty="0">
                <a:latin typeface="Calibri" panose="020F0502020204030204" pitchFamily="34" charset="0"/>
                <a:ea typeface="Calibri" panose="020F0502020204030204" pitchFamily="34" charset="0"/>
              </a:rPr>
              <a:t>32 semaines en entreprise/an (dont 5 semaines de congés payés)</a:t>
            </a:r>
          </a:p>
          <a:p>
            <a:endParaRPr lang="fr-FR" sz="1000" dirty="0">
              <a:latin typeface="Calibri" panose="020F0502020204030204" pitchFamily="34" charset="0"/>
              <a:ea typeface="Calibri" panose="020F0502020204030204" pitchFamily="34" charset="0"/>
            </a:endParaRPr>
          </a:p>
          <a:p>
            <a:r>
              <a:rPr lang="fr-FR" sz="1000" dirty="0">
                <a:latin typeface="Calibri" panose="020F0502020204030204" pitchFamily="34" charset="0"/>
                <a:ea typeface="Calibri" panose="020F0502020204030204" pitchFamily="34" charset="0"/>
              </a:rPr>
              <a:t>Possibilité d’adapter la durée et les modalités de formation suivant </a:t>
            </a:r>
            <a:r>
              <a:rPr lang="fr-FR" sz="1000">
                <a:latin typeface="Calibri" panose="020F0502020204030204" pitchFamily="34" charset="0"/>
                <a:ea typeface="Calibri" panose="020F0502020204030204" pitchFamily="34" charset="0"/>
              </a:rPr>
              <a:t>le parcours du candidat</a:t>
            </a:r>
            <a:endParaRPr lang="fr-FR" sz="1000" dirty="0">
              <a:latin typeface="Calibri" panose="020F0502020204030204" pitchFamily="34" charset="0"/>
              <a:ea typeface="Calibri" panose="020F0502020204030204" pitchFamily="34" charset="0"/>
            </a:endParaRPr>
          </a:p>
          <a:p>
            <a:pPr marL="834390" indent="-6350">
              <a:lnSpc>
                <a:spcPct val="114000"/>
              </a:lnSpc>
              <a:spcAft>
                <a:spcPts val="390"/>
              </a:spcAft>
            </a:pPr>
            <a:endParaRPr lang="fr-FR" sz="1000" dirty="0">
              <a:effectLst/>
              <a:latin typeface="Calibri" panose="020F0502020204030204" pitchFamily="34" charset="0"/>
              <a:ea typeface="Calibri" panose="020F0502020204030204" pitchFamily="34" charset="0"/>
            </a:endParaRPr>
          </a:p>
        </p:txBody>
      </p:sp>
      <p:pic>
        <p:nvPicPr>
          <p:cNvPr id="1062" name="Picture 38" descr="logo_LAGRIVE-fondblanc">
            <a:extLst>
              <a:ext uri="{FF2B5EF4-FFF2-40B4-BE49-F238E27FC236}">
                <a16:creationId xmlns:a16="http://schemas.microsoft.com/office/drawing/2014/main" id="{3985719A-1C3A-41C4-AE93-33EA76CACCA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4393"/>
            <a:ext cx="1371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Image 17">
            <a:extLst>
              <a:ext uri="{FF2B5EF4-FFF2-40B4-BE49-F238E27FC236}">
                <a16:creationId xmlns:a16="http://schemas.microsoft.com/office/drawing/2014/main" id="{4C21368D-8ADD-4266-B009-377BC26DF58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919687" y="141277"/>
            <a:ext cx="780117" cy="438816"/>
          </a:xfrm>
          <a:prstGeom prst="rect">
            <a:avLst/>
          </a:prstGeom>
        </p:spPr>
      </p:pic>
    </p:spTree>
    <p:extLst>
      <p:ext uri="{BB962C8B-B14F-4D97-AF65-F5344CB8AC3E}">
        <p14:creationId xmlns:p14="http://schemas.microsoft.com/office/powerpoint/2010/main" val="227258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CBEE12B-6F9E-45BB-85CE-84325545E47E}"/>
              </a:ext>
            </a:extLst>
          </p:cNvPr>
          <p:cNvSpPr txBox="1"/>
          <p:nvPr/>
        </p:nvSpPr>
        <p:spPr>
          <a:xfrm>
            <a:off x="-38100" y="0"/>
            <a:ext cx="4643967" cy="2246769"/>
          </a:xfrm>
          <a:prstGeom prst="rect">
            <a:avLst/>
          </a:prstGeom>
          <a:noFill/>
        </p:spPr>
        <p:txBody>
          <a:bodyPr wrap="square" rtlCol="0">
            <a:spAutoFit/>
          </a:bodyPr>
          <a:lstStyle/>
          <a:p>
            <a:pPr algn="ctr"/>
            <a:r>
              <a:rPr lang="fr-FR" sz="1600" b="1" dirty="0">
                <a:solidFill>
                  <a:srgbClr val="92542A"/>
                </a:solidFill>
                <a:latin typeface="Calibri" panose="020F0502020204030204" pitchFamily="34" charset="0"/>
              </a:rPr>
              <a:t>COMPETENCES &amp; CAPACITES PROFESSIONNELLES VISEES</a:t>
            </a:r>
          </a:p>
          <a:p>
            <a:pPr algn="ctr"/>
            <a:r>
              <a:rPr lang="fr-FR" dirty="0"/>
              <a:t>- </a:t>
            </a:r>
            <a:r>
              <a:rPr lang="fr-FR" sz="1200" dirty="0"/>
              <a:t>Saluer et recevoir le client, personnaliser la relation</a:t>
            </a:r>
            <a:br>
              <a:rPr lang="fr-FR" sz="1200" dirty="0"/>
            </a:br>
            <a:r>
              <a:rPr lang="fr-FR" sz="1200" dirty="0"/>
              <a:t>- Filtrer la demande</a:t>
            </a:r>
            <a:br>
              <a:rPr lang="fr-FR" sz="1200" dirty="0"/>
            </a:br>
            <a:r>
              <a:rPr lang="fr-FR" sz="1200" dirty="0"/>
              <a:t>- Traiter la réclamation</a:t>
            </a:r>
            <a:br>
              <a:rPr lang="fr-FR" sz="1200" dirty="0"/>
            </a:br>
            <a:r>
              <a:rPr lang="fr-FR" sz="1200" dirty="0"/>
              <a:t>- Identifier et caractériser le visiteur.</a:t>
            </a:r>
            <a:br>
              <a:rPr lang="fr-FR" sz="1200" dirty="0"/>
            </a:br>
            <a:r>
              <a:rPr lang="fr-FR" sz="1200" dirty="0"/>
              <a:t>- Personnaliser la relation</a:t>
            </a:r>
            <a:br>
              <a:rPr lang="fr-FR" sz="1200" dirty="0"/>
            </a:br>
            <a:r>
              <a:rPr lang="fr-FR" sz="1200" dirty="0"/>
              <a:t>- Identifier, contrôler la nature de la demande</a:t>
            </a:r>
            <a:br>
              <a:rPr lang="fr-FR" sz="1200" dirty="0"/>
            </a:br>
            <a:r>
              <a:rPr lang="fr-FR" sz="1200" dirty="0"/>
              <a:t>- Consulter la documentation interne (agendas, consignes).</a:t>
            </a:r>
            <a:br>
              <a:rPr lang="fr-FR" sz="1200" dirty="0"/>
            </a:br>
            <a:r>
              <a:rPr lang="fr-FR" sz="1200" dirty="0"/>
              <a:t>- Prévenir les situations difficiles</a:t>
            </a:r>
            <a:r>
              <a:rPr lang="fr-FR" dirty="0"/>
              <a:t>.</a:t>
            </a:r>
            <a:endParaRPr lang="fr-FR" sz="1200" dirty="0"/>
          </a:p>
        </p:txBody>
      </p:sp>
      <p:sp>
        <p:nvSpPr>
          <p:cNvPr id="5" name="ZoneTexte 4">
            <a:extLst>
              <a:ext uri="{FF2B5EF4-FFF2-40B4-BE49-F238E27FC236}">
                <a16:creationId xmlns:a16="http://schemas.microsoft.com/office/drawing/2014/main" id="{D401023D-D408-4473-A977-FF89802CB49F}"/>
              </a:ext>
            </a:extLst>
          </p:cNvPr>
          <p:cNvSpPr txBox="1"/>
          <p:nvPr/>
        </p:nvSpPr>
        <p:spPr>
          <a:xfrm>
            <a:off x="453389" y="2290922"/>
            <a:ext cx="3467100" cy="769441"/>
          </a:xfrm>
          <a:prstGeom prst="rect">
            <a:avLst/>
          </a:prstGeom>
          <a:noFill/>
        </p:spPr>
        <p:txBody>
          <a:bodyPr wrap="square" rtlCol="0">
            <a:spAutoFit/>
          </a:bodyPr>
          <a:lstStyle/>
          <a:p>
            <a:pPr algn="ctr"/>
            <a:r>
              <a:rPr lang="fr-FR" sz="1600" b="1" dirty="0">
                <a:solidFill>
                  <a:srgbClr val="92542A"/>
                </a:solidFill>
                <a:latin typeface="Calibri" panose="020F0502020204030204" pitchFamily="34" charset="0"/>
              </a:rPr>
              <a:t>CONTENU DE LA FORMATION</a:t>
            </a:r>
          </a:p>
          <a:p>
            <a:pPr algn="ctr"/>
            <a:endParaRPr lang="fr-FR" sz="1600" b="1" dirty="0">
              <a:solidFill>
                <a:srgbClr val="92542A"/>
              </a:solidFill>
              <a:latin typeface="Calibri" panose="020F0502020204030204" pitchFamily="34" charset="0"/>
            </a:endParaRPr>
          </a:p>
          <a:p>
            <a:endParaRPr lang="fr-FR" sz="1200" dirty="0"/>
          </a:p>
        </p:txBody>
      </p:sp>
      <p:sp>
        <p:nvSpPr>
          <p:cNvPr id="6" name="ZoneTexte 5">
            <a:extLst>
              <a:ext uri="{FF2B5EF4-FFF2-40B4-BE49-F238E27FC236}">
                <a16:creationId xmlns:a16="http://schemas.microsoft.com/office/drawing/2014/main" id="{932ACC77-50F2-4424-9031-66D1E104A05C}"/>
              </a:ext>
            </a:extLst>
          </p:cNvPr>
          <p:cNvSpPr txBox="1"/>
          <p:nvPr/>
        </p:nvSpPr>
        <p:spPr>
          <a:xfrm>
            <a:off x="131232" y="7488073"/>
            <a:ext cx="1854200" cy="2062103"/>
          </a:xfrm>
          <a:prstGeom prst="rect">
            <a:avLst/>
          </a:prstGeom>
          <a:noFill/>
        </p:spPr>
        <p:txBody>
          <a:bodyPr wrap="square" rtlCol="0">
            <a:spAutoFit/>
          </a:bodyPr>
          <a:lstStyle/>
          <a:p>
            <a:pPr algn="ctr"/>
            <a:r>
              <a:rPr lang="fr-FR" sz="1400" b="1" dirty="0">
                <a:solidFill>
                  <a:srgbClr val="92542A"/>
                </a:solidFill>
                <a:latin typeface="Calibri" panose="020F0502020204030204" pitchFamily="34" charset="0"/>
              </a:rPr>
              <a:t>INDICATEURS DE RESULTATS</a:t>
            </a:r>
          </a:p>
          <a:p>
            <a:pPr algn="ctr"/>
            <a:endParaRPr lang="fr-FR" sz="1600" b="1" dirty="0">
              <a:solidFill>
                <a:srgbClr val="92542A"/>
              </a:solidFill>
              <a:latin typeface="Calibri" panose="020F0502020204030204" pitchFamily="34" charset="0"/>
            </a:endParaRPr>
          </a:p>
          <a:p>
            <a:pPr algn="ctr"/>
            <a:r>
              <a:rPr lang="fr-FR" sz="1200" dirty="0"/>
              <a:t>Taux de réussite session 2022 : 100 %</a:t>
            </a:r>
          </a:p>
          <a:p>
            <a:pPr algn="ctr"/>
            <a:endParaRPr lang="fr-FR" sz="1200" dirty="0"/>
          </a:p>
          <a:p>
            <a:pPr algn="ctr"/>
            <a:r>
              <a:rPr lang="fr-FR" sz="1200" dirty="0"/>
              <a:t>Taux de rupture à 2 mois : 11%</a:t>
            </a:r>
          </a:p>
          <a:p>
            <a:endParaRPr lang="fr-FR" sz="1200" dirty="0"/>
          </a:p>
          <a:p>
            <a:endParaRPr lang="fr-FR" sz="1200" dirty="0"/>
          </a:p>
        </p:txBody>
      </p:sp>
      <p:sp>
        <p:nvSpPr>
          <p:cNvPr id="8" name="ZoneTexte 7">
            <a:extLst>
              <a:ext uri="{FF2B5EF4-FFF2-40B4-BE49-F238E27FC236}">
                <a16:creationId xmlns:a16="http://schemas.microsoft.com/office/drawing/2014/main" id="{54D03F7D-D005-429B-B285-8B4A9CCDF7E2}"/>
              </a:ext>
            </a:extLst>
          </p:cNvPr>
          <p:cNvSpPr txBox="1"/>
          <p:nvPr/>
        </p:nvSpPr>
        <p:spPr>
          <a:xfrm>
            <a:off x="221826" y="2586976"/>
            <a:ext cx="1578609" cy="4647426"/>
          </a:xfrm>
          <a:prstGeom prst="rect">
            <a:avLst/>
          </a:prstGeom>
          <a:noFill/>
        </p:spPr>
        <p:txBody>
          <a:bodyPr wrap="square" rtlCol="0">
            <a:spAutoFit/>
          </a:bodyPr>
          <a:lstStyle/>
          <a:p>
            <a:pPr algn="ctr"/>
            <a:r>
              <a:rPr lang="fr-FR" sz="1400" b="1" dirty="0">
                <a:solidFill>
                  <a:srgbClr val="92542A"/>
                </a:solidFill>
                <a:latin typeface="Calibri" panose="020F0502020204030204" pitchFamily="34" charset="0"/>
              </a:rPr>
              <a:t>Programme détaillé</a:t>
            </a:r>
          </a:p>
          <a:p>
            <a:pPr algn="ctr"/>
            <a:endParaRPr lang="fr-FR" sz="1600" b="1" dirty="0">
              <a:solidFill>
                <a:srgbClr val="92542A"/>
              </a:solidFill>
              <a:latin typeface="Calibri" panose="020F0502020204030204" pitchFamily="34" charset="0"/>
            </a:endParaRPr>
          </a:p>
          <a:p>
            <a:pPr marL="171450" indent="-171450" algn="ctr">
              <a:buFont typeface="Arial" panose="020B0604020202020204" pitchFamily="34" charset="0"/>
              <a:buChar char="•"/>
            </a:pPr>
            <a:r>
              <a:rPr lang="fr-FR" sz="1200" dirty="0"/>
              <a:t>Mise en place d’un plan de formation permettant de répondre aux exigences du référentiel et d’atteindre les objectifs pédagogiques fixés.</a:t>
            </a:r>
          </a:p>
          <a:p>
            <a:pPr marL="171450" indent="-171450" algn="ctr">
              <a:buFont typeface="Arial" panose="020B0604020202020204" pitchFamily="34" charset="0"/>
              <a:buChar char="•"/>
            </a:pPr>
            <a:r>
              <a:rPr lang="fr-FR" sz="1200" dirty="0"/>
              <a:t>Accompagnement des jeunes dans la recherche d’entreprise</a:t>
            </a:r>
          </a:p>
          <a:p>
            <a:pPr marL="171450" indent="-171450" algn="ctr">
              <a:buFont typeface="Arial" panose="020B0604020202020204" pitchFamily="34" charset="0"/>
              <a:buChar char="•"/>
            </a:pPr>
            <a:r>
              <a:rPr lang="fr-FR" sz="1200" dirty="0"/>
              <a:t>Conduite de projets pédagogiques</a:t>
            </a:r>
          </a:p>
          <a:p>
            <a:pPr marL="171450" indent="-171450" algn="ctr">
              <a:buFont typeface="Arial" panose="020B0604020202020204" pitchFamily="34" charset="0"/>
              <a:buChar char="•"/>
            </a:pPr>
            <a:r>
              <a:rPr lang="fr-FR" sz="1200" dirty="0"/>
              <a:t>Interventions de professionnels</a:t>
            </a:r>
          </a:p>
          <a:p>
            <a:pPr marL="171450" indent="-171450" algn="ctr">
              <a:buFont typeface="Arial" panose="020B0604020202020204" pitchFamily="34" charset="0"/>
              <a:buChar char="•"/>
            </a:pPr>
            <a:r>
              <a:rPr lang="fr-FR" sz="1200" dirty="0"/>
              <a:t>Mobilité européenne</a:t>
            </a:r>
          </a:p>
          <a:p>
            <a:endParaRPr lang="fr-FR" sz="1200" dirty="0"/>
          </a:p>
          <a:p>
            <a:endParaRPr lang="fr-FR" sz="1200" dirty="0"/>
          </a:p>
        </p:txBody>
      </p:sp>
      <p:sp>
        <p:nvSpPr>
          <p:cNvPr id="2" name="Rectangle 1">
            <a:extLst>
              <a:ext uri="{FF2B5EF4-FFF2-40B4-BE49-F238E27FC236}">
                <a16:creationId xmlns:a16="http://schemas.microsoft.com/office/drawing/2014/main" id="{790E297F-43DE-4959-89CE-EAAB9A5407F8}"/>
              </a:ext>
            </a:extLst>
          </p:cNvPr>
          <p:cNvSpPr/>
          <p:nvPr/>
        </p:nvSpPr>
        <p:spPr>
          <a:xfrm>
            <a:off x="4538133" y="-13497"/>
            <a:ext cx="2319867" cy="9919497"/>
          </a:xfrm>
          <a:prstGeom prst="rect">
            <a:avLst/>
          </a:prstGeom>
          <a:solidFill>
            <a:srgbClr val="88B0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 de texte 5">
            <a:extLst>
              <a:ext uri="{FF2B5EF4-FFF2-40B4-BE49-F238E27FC236}">
                <a16:creationId xmlns:a16="http://schemas.microsoft.com/office/drawing/2014/main" id="{82D2ED8E-F13A-4EC2-B2F6-DED754D25C0E}"/>
              </a:ext>
            </a:extLst>
          </p:cNvPr>
          <p:cNvSpPr txBox="1">
            <a:spLocks noChangeArrowheads="1"/>
          </p:cNvSpPr>
          <p:nvPr/>
        </p:nvSpPr>
        <p:spPr bwMode="auto">
          <a:xfrm>
            <a:off x="4618990" y="502061"/>
            <a:ext cx="2225886" cy="8725466"/>
          </a:xfrm>
          <a:prstGeom prst="rect">
            <a:avLst/>
          </a:prstGeom>
          <a:noFill/>
          <a:ln w="9525">
            <a:noFill/>
            <a:miter lim="800000"/>
            <a:headEnd/>
            <a:tailEnd/>
          </a:ln>
        </p:spPr>
        <p:txBody>
          <a:bodyPr rot="0" vert="horz" wrap="square" lIns="91440" tIns="45720" rIns="91440" bIns="45720" anchor="t" anchorCtr="0">
            <a:spAutoFit/>
          </a:bodyPr>
          <a:lstStyle/>
          <a:p>
            <a:r>
              <a:rPr lang="fr-FR" sz="1100" b="1" dirty="0">
                <a:solidFill>
                  <a:srgbClr val="92542A"/>
                </a:solidFill>
                <a:latin typeface="Calibri" panose="020F0502020204030204" pitchFamily="34" charset="0"/>
                <a:ea typeface="Calibri" panose="020F0502020204030204" pitchFamily="34" charset="0"/>
              </a:rPr>
              <a:t>MODALITES PEDAGOGIQUES</a:t>
            </a:r>
          </a:p>
          <a:p>
            <a:endParaRPr lang="fr-FR" sz="1100" b="1" dirty="0">
              <a:solidFill>
                <a:srgbClr val="92542A"/>
              </a:solidFill>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Moyens Pédagogiques</a:t>
            </a:r>
          </a:p>
          <a:p>
            <a:r>
              <a:rPr lang="fr-FR" sz="1100" dirty="0">
                <a:latin typeface="Calibri" panose="020F0502020204030204" pitchFamily="34" charset="0"/>
                <a:ea typeface="Calibri" panose="020F0502020204030204" pitchFamily="34" charset="0"/>
              </a:rPr>
              <a:t>Classes mobiles informatiques</a:t>
            </a:r>
          </a:p>
          <a:p>
            <a:r>
              <a:rPr lang="fr-FR" sz="1100" dirty="0">
                <a:latin typeface="Calibri" panose="020F0502020204030204" pitchFamily="34" charset="0"/>
                <a:ea typeface="Calibri" panose="020F0502020204030204" pitchFamily="34" charset="0"/>
              </a:rPr>
              <a:t>Salle d’application : magasin école</a:t>
            </a:r>
          </a:p>
          <a:p>
            <a:r>
              <a:rPr lang="fr-FR" sz="1100" dirty="0">
                <a:latin typeface="Calibri" panose="020F0502020204030204" pitchFamily="34" charset="0"/>
                <a:ea typeface="Calibri" panose="020F0502020204030204" pitchFamily="34" charset="0"/>
              </a:rPr>
              <a:t>Salles de </a:t>
            </a:r>
            <a:r>
              <a:rPr lang="fr-FR" sz="1100">
                <a:latin typeface="Calibri" panose="020F0502020204030204" pitchFamily="34" charset="0"/>
                <a:ea typeface="Calibri" panose="020F0502020204030204" pitchFamily="34" charset="0"/>
              </a:rPr>
              <a:t>cours équipées </a:t>
            </a:r>
            <a:r>
              <a:rPr lang="fr-FR" sz="1100" dirty="0">
                <a:latin typeface="Calibri" panose="020F0502020204030204" pitchFamily="34" charset="0"/>
                <a:ea typeface="Calibri" panose="020F0502020204030204" pitchFamily="34" charset="0"/>
              </a:rPr>
              <a:t>en matériel de vidéo projection</a:t>
            </a:r>
          </a:p>
          <a:p>
            <a:r>
              <a:rPr lang="fr-FR" sz="1100" dirty="0">
                <a:latin typeface="Calibri" panose="020F0502020204030204" pitchFamily="34" charset="0"/>
                <a:ea typeface="Calibri" panose="020F0502020204030204" pitchFamily="34" charset="0"/>
              </a:rPr>
              <a:t>Restaurant scolaire</a:t>
            </a:r>
          </a:p>
          <a:p>
            <a:r>
              <a:rPr lang="fr-FR" sz="1100" dirty="0">
                <a:latin typeface="Calibri" panose="020F0502020204030204" pitchFamily="34" charset="0"/>
                <a:ea typeface="Calibri" panose="020F0502020204030204" pitchFamily="34" charset="0"/>
              </a:rPr>
              <a:t>Internat</a:t>
            </a:r>
          </a:p>
          <a:p>
            <a:r>
              <a:rPr lang="fr-FR" sz="1100" dirty="0">
                <a:latin typeface="Calibri" panose="020F0502020204030204" pitchFamily="34" charset="0"/>
                <a:ea typeface="Calibri" panose="020F0502020204030204" pitchFamily="34" charset="0"/>
              </a:rPr>
              <a:t>Accompagnement particulier pour les candidats avec une Reconnaissance de Travailleur Handicapé ( RQTH) en partenariat avec la chambre des métiers et la chambre de commerce</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SUIVI DE L’ACTION</a:t>
            </a:r>
          </a:p>
          <a:p>
            <a:r>
              <a:rPr lang="fr-FR" sz="1100" dirty="0">
                <a:latin typeface="Calibri" panose="020F0502020204030204" pitchFamily="34" charset="0"/>
                <a:ea typeface="Calibri" panose="020F0502020204030204" pitchFamily="34" charset="0"/>
              </a:rPr>
              <a:t>Emargement des apprentis </a:t>
            </a:r>
          </a:p>
          <a:p>
            <a:r>
              <a:rPr lang="fr-FR" sz="1100" dirty="0">
                <a:latin typeface="Calibri" panose="020F0502020204030204" pitchFamily="34" charset="0"/>
                <a:ea typeface="Calibri" panose="020F0502020204030204" pitchFamily="34" charset="0"/>
              </a:rPr>
              <a:t>lors de la  présence au CFA, outils de suivi en entreprise et au CFA : carnet de liaison, cahier de texte numérique, livret d’évaluation des compétences.</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EVALUATION DE L’ACTION</a:t>
            </a:r>
          </a:p>
          <a:p>
            <a:r>
              <a:rPr lang="fr-FR" sz="1100" dirty="0">
                <a:latin typeface="Calibri" panose="020F0502020204030204" pitchFamily="34" charset="0"/>
                <a:ea typeface="Calibri" panose="020F0502020204030204" pitchFamily="34" charset="0"/>
              </a:rPr>
              <a:t>Evaluation des apprentis au CFA et en entreprise par le biais du contrôle en cours de formation (CCF) et par le biais d’épreuves terminales.</a:t>
            </a:r>
          </a:p>
          <a:p>
            <a:r>
              <a:rPr lang="fr-FR" sz="1100" dirty="0">
                <a:latin typeface="Calibri" panose="020F0502020204030204" pitchFamily="34" charset="0"/>
                <a:ea typeface="Calibri" panose="020F0502020204030204" pitchFamily="34" charset="0"/>
              </a:rPr>
              <a:t>Bilans intermédiaires de suivi chaque semestre auprès du jeune, de la famille et de l’entreprise</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FORMATEURS, ANIMATEURS ET INTERVENANTS</a:t>
            </a:r>
          </a:p>
          <a:p>
            <a:r>
              <a:rPr lang="fr-FR" sz="1100" dirty="0">
                <a:latin typeface="Calibri" panose="020F0502020204030204" pitchFamily="34" charset="0"/>
                <a:ea typeface="Calibri" panose="020F0502020204030204" pitchFamily="34" charset="0"/>
              </a:rPr>
              <a:t>Une équipe de 36 Salariés à votre disposition pour vous accompagner dans votre projet de formation ( formateurs, animateurs, maitresse de maison, maitres d’internat )</a:t>
            </a:r>
          </a:p>
          <a:p>
            <a:endParaRPr lang="fr-FR" sz="1100" b="1" dirty="0">
              <a:solidFill>
                <a:srgbClr val="92542A"/>
              </a:solidFill>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200" b="1" dirty="0">
                <a:solidFill>
                  <a:schemeClr val="bg1"/>
                </a:solidFill>
                <a:latin typeface="Calibri" panose="020F0502020204030204" pitchFamily="34" charset="0"/>
                <a:ea typeface="Calibri" panose="020F0502020204030204" pitchFamily="34" charset="0"/>
              </a:rPr>
              <a:t>Responsable de l’action : </a:t>
            </a:r>
          </a:p>
          <a:p>
            <a:r>
              <a:rPr lang="fr-FR" sz="1200" b="1" dirty="0">
                <a:solidFill>
                  <a:schemeClr val="bg1"/>
                </a:solidFill>
                <a:latin typeface="Calibri" panose="020F0502020204030204" pitchFamily="34" charset="0"/>
                <a:ea typeface="Calibri" panose="020F0502020204030204" pitchFamily="34" charset="0"/>
              </a:rPr>
              <a:t>Yannick </a:t>
            </a:r>
            <a:r>
              <a:rPr lang="fr-FR" sz="1200" b="1" dirty="0" err="1">
                <a:solidFill>
                  <a:schemeClr val="bg1"/>
                </a:solidFill>
                <a:latin typeface="Calibri" panose="020F0502020204030204" pitchFamily="34" charset="0"/>
                <a:ea typeface="Calibri" panose="020F0502020204030204" pitchFamily="34" charset="0"/>
              </a:rPr>
              <a:t>Riffard</a:t>
            </a:r>
            <a:endParaRPr lang="fr-FR" sz="1200" b="1" dirty="0">
              <a:solidFill>
                <a:schemeClr val="bg1"/>
              </a:solidFill>
              <a:latin typeface="Calibri" panose="020F0502020204030204" pitchFamily="34" charset="0"/>
              <a:ea typeface="Calibri" panose="020F0502020204030204" pitchFamily="34" charset="0"/>
            </a:endParaRPr>
          </a:p>
          <a:p>
            <a:endParaRPr lang="fr-FR" sz="1100" b="1" dirty="0">
              <a:solidFill>
                <a:srgbClr val="92542A"/>
              </a:solidFill>
              <a:latin typeface="Calibri" panose="020F0502020204030204" pitchFamily="34" charset="0"/>
              <a:ea typeface="Calibri" panose="020F0502020204030204" pitchFamily="34" charset="0"/>
            </a:endParaRPr>
          </a:p>
          <a:p>
            <a:endParaRPr lang="fr-FR" sz="1100" b="1" dirty="0">
              <a:solidFill>
                <a:srgbClr val="92542A"/>
              </a:solidFill>
              <a:latin typeface="Calibri" panose="020F0502020204030204" pitchFamily="34" charset="0"/>
              <a:ea typeface="Calibri" panose="020F0502020204030204" pitchFamily="34" charset="0"/>
            </a:endParaRPr>
          </a:p>
        </p:txBody>
      </p:sp>
      <p:sp>
        <p:nvSpPr>
          <p:cNvPr id="10" name="ZoneTexte 9">
            <a:extLst>
              <a:ext uri="{FF2B5EF4-FFF2-40B4-BE49-F238E27FC236}">
                <a16:creationId xmlns:a16="http://schemas.microsoft.com/office/drawing/2014/main" id="{BB40E3BA-254F-4237-AFDF-2EC8E59D34E3}"/>
              </a:ext>
            </a:extLst>
          </p:cNvPr>
          <p:cNvSpPr txBox="1"/>
          <p:nvPr/>
        </p:nvSpPr>
        <p:spPr>
          <a:xfrm>
            <a:off x="2283883" y="7474565"/>
            <a:ext cx="1854200" cy="2062103"/>
          </a:xfrm>
          <a:prstGeom prst="rect">
            <a:avLst/>
          </a:prstGeom>
          <a:noFill/>
        </p:spPr>
        <p:txBody>
          <a:bodyPr wrap="square" rtlCol="0">
            <a:spAutoFit/>
          </a:bodyPr>
          <a:lstStyle/>
          <a:p>
            <a:pPr algn="ctr"/>
            <a:r>
              <a:rPr lang="fr-FR" sz="1400" b="1" dirty="0">
                <a:solidFill>
                  <a:srgbClr val="92542A"/>
                </a:solidFill>
                <a:latin typeface="Calibri" panose="020F0502020204030204" pitchFamily="34" charset="0"/>
              </a:rPr>
              <a:t>INDICATEURS DE RESULTATS</a:t>
            </a:r>
          </a:p>
          <a:p>
            <a:pPr algn="ctr"/>
            <a:endParaRPr lang="fr-FR" sz="1600" b="1" dirty="0">
              <a:solidFill>
                <a:srgbClr val="92542A"/>
              </a:solidFill>
              <a:latin typeface="Calibri" panose="020F0502020204030204" pitchFamily="34" charset="0"/>
            </a:endParaRPr>
          </a:p>
          <a:p>
            <a:pPr algn="ctr"/>
            <a:r>
              <a:rPr lang="fr-FR" sz="1200" dirty="0"/>
              <a:t>Taux d’insertion à 6 mois : 77 %</a:t>
            </a:r>
          </a:p>
          <a:p>
            <a:pPr algn="ctr"/>
            <a:endParaRPr lang="fr-FR" sz="1200" dirty="0"/>
          </a:p>
          <a:p>
            <a:pPr algn="ctr"/>
            <a:endParaRPr lang="fr-FR" sz="1200" dirty="0"/>
          </a:p>
          <a:p>
            <a:pPr algn="ctr"/>
            <a:endParaRPr lang="fr-FR" sz="1200" dirty="0"/>
          </a:p>
          <a:p>
            <a:endParaRPr lang="fr-FR" sz="1200" dirty="0"/>
          </a:p>
          <a:p>
            <a:endParaRPr lang="fr-FR" sz="1200" dirty="0"/>
          </a:p>
        </p:txBody>
      </p:sp>
      <p:graphicFrame>
        <p:nvGraphicFramePr>
          <p:cNvPr id="14" name="Tableau 13">
            <a:extLst>
              <a:ext uri="{FF2B5EF4-FFF2-40B4-BE49-F238E27FC236}">
                <a16:creationId xmlns:a16="http://schemas.microsoft.com/office/drawing/2014/main" id="{0B38F235-C49D-4072-8662-82D5A698EE9C}"/>
              </a:ext>
            </a:extLst>
          </p:cNvPr>
          <p:cNvGraphicFramePr>
            <a:graphicFrameLocks noGrp="1"/>
          </p:cNvGraphicFramePr>
          <p:nvPr>
            <p:extLst>
              <p:ext uri="{D42A27DB-BD31-4B8C-83A1-F6EECF244321}">
                <p14:modId xmlns:p14="http://schemas.microsoft.com/office/powerpoint/2010/main" val="2558864475"/>
              </p:ext>
            </p:extLst>
          </p:nvPr>
        </p:nvGraphicFramePr>
        <p:xfrm>
          <a:off x="1813558" y="2969498"/>
          <a:ext cx="2572175" cy="4327672"/>
        </p:xfrm>
        <a:graphic>
          <a:graphicData uri="http://schemas.openxmlformats.org/drawingml/2006/table">
            <a:tbl>
              <a:tblPr>
                <a:tableStyleId>{5C22544A-7EE6-4342-B048-85BDC9FD1C3A}</a:tableStyleId>
              </a:tblPr>
              <a:tblGrid>
                <a:gridCol w="2080973">
                  <a:extLst>
                    <a:ext uri="{9D8B030D-6E8A-4147-A177-3AD203B41FA5}">
                      <a16:colId xmlns:a16="http://schemas.microsoft.com/office/drawing/2014/main" val="524511315"/>
                    </a:ext>
                  </a:extLst>
                </a:gridCol>
                <a:gridCol w="491202">
                  <a:extLst>
                    <a:ext uri="{9D8B030D-6E8A-4147-A177-3AD203B41FA5}">
                      <a16:colId xmlns:a16="http://schemas.microsoft.com/office/drawing/2014/main" val="622799010"/>
                    </a:ext>
                  </a:extLst>
                </a:gridCol>
              </a:tblGrid>
              <a:tr h="171214">
                <a:tc>
                  <a:txBody>
                    <a:bodyPr/>
                    <a:lstStyle/>
                    <a:p>
                      <a:pPr algn="l" fontAlgn="b"/>
                      <a:r>
                        <a:rPr lang="fr-FR" sz="1000" u="none" strike="noStrike">
                          <a:effectLst/>
                        </a:rPr>
                        <a:t>U11-Économie-droit</a:t>
                      </a:r>
                      <a:endParaRPr lang="fr-FR" sz="1000" b="0" i="0" u="none" strike="noStrike">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138 h</a:t>
                      </a:r>
                    </a:p>
                  </a:txBody>
                  <a:tcPr marL="9525" marR="9525" marT="9525" marB="0" anchor="ctr">
                    <a:noFill/>
                  </a:tcPr>
                </a:tc>
                <a:extLst>
                  <a:ext uri="{0D108BD9-81ED-4DB2-BD59-A6C34878D82A}">
                    <a16:rowId xmlns:a16="http://schemas.microsoft.com/office/drawing/2014/main" val="4204026015"/>
                  </a:ext>
                </a:extLst>
              </a:tr>
              <a:tr h="166592">
                <a:tc>
                  <a:txBody>
                    <a:bodyPr/>
                    <a:lstStyle/>
                    <a:p>
                      <a:pPr algn="l" fontAlgn="b"/>
                      <a:r>
                        <a:rPr lang="fr-FR" sz="1000" u="none" strike="noStrike" dirty="0">
                          <a:effectLst/>
                        </a:rPr>
                        <a:t>U-12-Mathématiques</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endParaRPr lang="fr-FR" sz="1000" b="1" i="0" u="none" strike="noStrike" dirty="0">
                        <a:effectLst/>
                        <a:latin typeface="Calibri" panose="020F0502020204030204" pitchFamily="34" charset="0"/>
                      </a:endParaRPr>
                    </a:p>
                  </a:txBody>
                  <a:tcPr marL="9525" marR="9525" marT="9525" marB="0" anchor="ctr">
                    <a:noFill/>
                  </a:tcPr>
                </a:tc>
                <a:extLst>
                  <a:ext uri="{0D108BD9-81ED-4DB2-BD59-A6C34878D82A}">
                    <a16:rowId xmlns:a16="http://schemas.microsoft.com/office/drawing/2014/main" val="1423391665"/>
                  </a:ext>
                </a:extLst>
              </a:tr>
              <a:tr h="509046">
                <a:tc>
                  <a:txBody>
                    <a:bodyPr/>
                    <a:lstStyle/>
                    <a:p>
                      <a:pPr algn="l" fontAlgn="b"/>
                      <a:r>
                        <a:rPr lang="fr-FR" sz="1000" u="none" strike="noStrike" dirty="0">
                          <a:effectLst/>
                        </a:rPr>
                        <a:t>U2- Analyse des situations professionnelles liées à la relation commerciale</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97 h</a:t>
                      </a:r>
                    </a:p>
                  </a:txBody>
                  <a:tcPr marL="9525" marR="9525" marT="9525" marB="0" anchor="ctr">
                    <a:noFill/>
                  </a:tcPr>
                </a:tc>
                <a:extLst>
                  <a:ext uri="{0D108BD9-81ED-4DB2-BD59-A6C34878D82A}">
                    <a16:rowId xmlns:a16="http://schemas.microsoft.com/office/drawing/2014/main" val="1539825592"/>
                  </a:ext>
                </a:extLst>
              </a:tr>
              <a:tr h="342427">
                <a:tc>
                  <a:txBody>
                    <a:bodyPr/>
                    <a:lstStyle/>
                    <a:p>
                      <a:pPr algn="l" fontAlgn="b"/>
                      <a:r>
                        <a:rPr lang="fr-FR" sz="1000" u="none" strike="noStrike" dirty="0">
                          <a:effectLst/>
                        </a:rPr>
                        <a:t>U31-Gestion de l’accueil multicanal</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90 h</a:t>
                      </a:r>
                    </a:p>
                  </a:txBody>
                  <a:tcPr marL="9525" marR="9525" marT="9525" marB="0" anchor="ctr">
                    <a:noFill/>
                  </a:tcPr>
                </a:tc>
                <a:extLst>
                  <a:ext uri="{0D108BD9-81ED-4DB2-BD59-A6C34878D82A}">
                    <a16:rowId xmlns:a16="http://schemas.microsoft.com/office/drawing/2014/main" val="1768897721"/>
                  </a:ext>
                </a:extLst>
              </a:tr>
              <a:tr h="342427">
                <a:tc>
                  <a:txBody>
                    <a:bodyPr/>
                    <a:lstStyle/>
                    <a:p>
                      <a:pPr algn="l" fontAlgn="ctr"/>
                      <a:r>
                        <a:rPr lang="fr-FR" sz="1000" u="none" strike="noStrike" dirty="0">
                          <a:effectLst/>
                        </a:rPr>
                        <a:t>U32- Gestion de l’information et des Prestations</a:t>
                      </a:r>
                      <a:endParaRPr lang="fr-FR" sz="1000" b="0" i="0" u="none" strike="noStrike" dirty="0">
                        <a:effectLst/>
                        <a:latin typeface="Calibri" panose="020F0502020204030204" pitchFamily="34" charset="0"/>
                      </a:endParaRPr>
                    </a:p>
                  </a:txBody>
                  <a:tcPr marL="9525" marR="9525" marT="9525" marB="0" anchor="ctr">
                    <a:noFill/>
                  </a:tcPr>
                </a:tc>
                <a:tc>
                  <a:txBody>
                    <a:bodyPr/>
                    <a:lstStyle/>
                    <a:p>
                      <a:pPr algn="r" fontAlgn="ctr"/>
                      <a:r>
                        <a:rPr lang="fr-FR" sz="1000" b="1" i="0" u="none" strike="noStrike" dirty="0">
                          <a:effectLst/>
                          <a:latin typeface="Calibri" panose="020F0502020204030204" pitchFamily="34" charset="0"/>
                        </a:rPr>
                        <a:t>90 h</a:t>
                      </a:r>
                    </a:p>
                  </a:txBody>
                  <a:tcPr marL="9525" marR="9525" marT="9525" marB="0" anchor="ctr">
                    <a:noFill/>
                  </a:tcPr>
                </a:tc>
                <a:extLst>
                  <a:ext uri="{0D108BD9-81ED-4DB2-BD59-A6C34878D82A}">
                    <a16:rowId xmlns:a16="http://schemas.microsoft.com/office/drawing/2014/main" val="1385198337"/>
                  </a:ext>
                </a:extLst>
              </a:tr>
              <a:tr h="425976">
                <a:tc>
                  <a:txBody>
                    <a:bodyPr/>
                    <a:lstStyle/>
                    <a:p>
                      <a:pPr algn="l" fontAlgn="b"/>
                      <a:r>
                        <a:rPr lang="fr-FR" sz="1000" u="none" strike="noStrike" dirty="0">
                          <a:effectLst/>
                        </a:rPr>
                        <a:t>U32 TP Mises en situation Professionnelle</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94 h</a:t>
                      </a:r>
                    </a:p>
                  </a:txBody>
                  <a:tcPr marL="9525" marR="9525" marT="9525" marB="0" anchor="ctr">
                    <a:noFill/>
                  </a:tcPr>
                </a:tc>
                <a:extLst>
                  <a:ext uri="{0D108BD9-81ED-4DB2-BD59-A6C34878D82A}">
                    <a16:rowId xmlns:a16="http://schemas.microsoft.com/office/drawing/2014/main" val="4037852927"/>
                  </a:ext>
                </a:extLst>
              </a:tr>
              <a:tr h="171214">
                <a:tc>
                  <a:txBody>
                    <a:bodyPr/>
                    <a:lstStyle/>
                    <a:p>
                      <a:pPr algn="l" fontAlgn="ctr"/>
                      <a:r>
                        <a:rPr lang="fr-FR" sz="1000" u="none" strike="noStrike" dirty="0">
                          <a:effectLst/>
                        </a:rPr>
                        <a:t>U34 Prévention santé environnement</a:t>
                      </a:r>
                      <a:endParaRPr lang="fr-FR" sz="1000" b="0" i="0" u="none" strike="noStrike" dirty="0">
                        <a:effectLst/>
                        <a:latin typeface="Calibri" panose="020F0502020204030204" pitchFamily="34" charset="0"/>
                      </a:endParaRPr>
                    </a:p>
                  </a:txBody>
                  <a:tcPr marL="9525" marR="9525" marT="9525" marB="0" anchor="ctr">
                    <a:noFill/>
                  </a:tcPr>
                </a:tc>
                <a:tc>
                  <a:txBody>
                    <a:bodyPr/>
                    <a:lstStyle/>
                    <a:p>
                      <a:pPr algn="r" fontAlgn="ctr"/>
                      <a:r>
                        <a:rPr lang="fr-FR" sz="1000" b="1" i="0" u="none" strike="noStrike" dirty="0">
                          <a:effectLst/>
                          <a:latin typeface="Calibri" panose="020F0502020204030204" pitchFamily="34" charset="0"/>
                        </a:rPr>
                        <a:t>48 h</a:t>
                      </a:r>
                    </a:p>
                  </a:txBody>
                  <a:tcPr marL="9525" marR="9525" marT="9525" marB="0" anchor="ctr">
                    <a:noFill/>
                  </a:tcPr>
                </a:tc>
                <a:extLst>
                  <a:ext uri="{0D108BD9-81ED-4DB2-BD59-A6C34878D82A}">
                    <a16:rowId xmlns:a16="http://schemas.microsoft.com/office/drawing/2014/main" val="2250612313"/>
                  </a:ext>
                </a:extLst>
              </a:tr>
              <a:tr h="181285">
                <a:tc>
                  <a:txBody>
                    <a:bodyPr/>
                    <a:lstStyle/>
                    <a:p>
                      <a:pPr algn="l" fontAlgn="ctr"/>
                      <a:r>
                        <a:rPr lang="fr-FR" sz="1000" u="none" strike="noStrike" dirty="0">
                          <a:effectLst/>
                        </a:rPr>
                        <a:t>U4 Langue vivante 1</a:t>
                      </a:r>
                      <a:endParaRPr lang="fr-FR" sz="1000" b="0" i="0" u="none" strike="noStrike" dirty="0">
                        <a:solidFill>
                          <a:srgbClr val="000000"/>
                        </a:solidFill>
                        <a:effectLst/>
                        <a:latin typeface="Calibri" panose="020F0502020204030204" pitchFamily="34" charset="0"/>
                      </a:endParaRPr>
                    </a:p>
                  </a:txBody>
                  <a:tcPr marL="9525" marR="9525" marT="9525" marB="0" anchor="ctr">
                    <a:noFill/>
                  </a:tcPr>
                </a:tc>
                <a:tc>
                  <a:txBody>
                    <a:bodyPr/>
                    <a:lstStyle/>
                    <a:p>
                      <a:pPr algn="r" fontAlgn="ctr"/>
                      <a:r>
                        <a:rPr lang="fr-FR" sz="1000" b="1" i="0" u="none" strike="noStrike" dirty="0">
                          <a:effectLst/>
                          <a:latin typeface="Calibri" panose="020F0502020204030204" pitchFamily="34" charset="0"/>
                        </a:rPr>
                        <a:t>98 h</a:t>
                      </a:r>
                    </a:p>
                  </a:txBody>
                  <a:tcPr marL="9525" marR="9525" marT="9525" marB="0" anchor="ctr">
                    <a:noFill/>
                  </a:tcPr>
                </a:tc>
                <a:extLst>
                  <a:ext uri="{0D108BD9-81ED-4DB2-BD59-A6C34878D82A}">
                    <a16:rowId xmlns:a16="http://schemas.microsoft.com/office/drawing/2014/main" val="134384210"/>
                  </a:ext>
                </a:extLst>
              </a:tr>
              <a:tr h="181285">
                <a:tc>
                  <a:txBody>
                    <a:bodyPr/>
                    <a:lstStyle/>
                    <a:p>
                      <a:pPr algn="l" fontAlgn="ctr"/>
                      <a:r>
                        <a:rPr lang="fr-FR" sz="1000" u="none" strike="noStrike" dirty="0">
                          <a:effectLst/>
                        </a:rPr>
                        <a:t>U4 Langue vivante 2</a:t>
                      </a:r>
                      <a:endParaRPr lang="fr-FR" sz="1000" b="0" i="0" u="none" strike="noStrike" dirty="0">
                        <a:effectLst/>
                        <a:latin typeface="Calibri" panose="020F0502020204030204" pitchFamily="34" charset="0"/>
                      </a:endParaRPr>
                    </a:p>
                  </a:txBody>
                  <a:tcPr marL="9525" marR="9525" marT="9525" marB="0" anchor="ctr">
                    <a:noFill/>
                  </a:tcPr>
                </a:tc>
                <a:tc>
                  <a:txBody>
                    <a:bodyPr/>
                    <a:lstStyle/>
                    <a:p>
                      <a:pPr algn="r" fontAlgn="ctr"/>
                      <a:r>
                        <a:rPr lang="fr-FR" sz="1000" b="1" i="0" u="none" strike="noStrike" dirty="0">
                          <a:effectLst/>
                          <a:latin typeface="Calibri" panose="020F0502020204030204" pitchFamily="34" charset="0"/>
                        </a:rPr>
                        <a:t>98 h</a:t>
                      </a:r>
                    </a:p>
                  </a:txBody>
                  <a:tcPr marL="9525" marR="9525" marT="9525" marB="0" anchor="ctr">
                    <a:noFill/>
                  </a:tcPr>
                </a:tc>
                <a:extLst>
                  <a:ext uri="{0D108BD9-81ED-4DB2-BD59-A6C34878D82A}">
                    <a16:rowId xmlns:a16="http://schemas.microsoft.com/office/drawing/2014/main" val="3828380213"/>
                  </a:ext>
                </a:extLst>
              </a:tr>
              <a:tr h="171214">
                <a:tc>
                  <a:txBody>
                    <a:bodyPr/>
                    <a:lstStyle/>
                    <a:p>
                      <a:pPr algn="l" fontAlgn="b"/>
                      <a:r>
                        <a:rPr lang="fr-FR" sz="1000" u="none" strike="noStrike" dirty="0">
                          <a:effectLst/>
                        </a:rPr>
                        <a:t>U4 Section Européenne</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b"/>
                      <a:r>
                        <a:rPr lang="fr-FR" sz="1000" b="1" i="0" u="none" strike="noStrike" dirty="0">
                          <a:effectLst/>
                          <a:latin typeface="Calibri" panose="020F0502020204030204" pitchFamily="34" charset="0"/>
                        </a:rPr>
                        <a:t>38 h</a:t>
                      </a:r>
                    </a:p>
                  </a:txBody>
                  <a:tcPr marL="9525" marR="9525" marT="9525" marB="0" anchor="b">
                    <a:noFill/>
                  </a:tcPr>
                </a:tc>
                <a:extLst>
                  <a:ext uri="{0D108BD9-81ED-4DB2-BD59-A6C34878D82A}">
                    <a16:rowId xmlns:a16="http://schemas.microsoft.com/office/drawing/2014/main" val="1375768807"/>
                  </a:ext>
                </a:extLst>
              </a:tr>
              <a:tr h="171214">
                <a:tc>
                  <a:txBody>
                    <a:bodyPr/>
                    <a:lstStyle/>
                    <a:p>
                      <a:pPr algn="l" fontAlgn="b"/>
                      <a:r>
                        <a:rPr lang="fr-FR" sz="1000" u="none" strike="noStrike" dirty="0">
                          <a:effectLst/>
                        </a:rPr>
                        <a:t>U51 Français</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110 h</a:t>
                      </a:r>
                    </a:p>
                  </a:txBody>
                  <a:tcPr marL="9525" marR="9525" marT="9525" marB="0" anchor="ctr">
                    <a:noFill/>
                  </a:tcPr>
                </a:tc>
                <a:extLst>
                  <a:ext uri="{0D108BD9-81ED-4DB2-BD59-A6C34878D82A}">
                    <a16:rowId xmlns:a16="http://schemas.microsoft.com/office/drawing/2014/main" val="3481160889"/>
                  </a:ext>
                </a:extLst>
              </a:tr>
              <a:tr h="342427">
                <a:tc>
                  <a:txBody>
                    <a:bodyPr/>
                    <a:lstStyle/>
                    <a:p>
                      <a:pPr algn="l" fontAlgn="b"/>
                      <a:r>
                        <a:rPr lang="fr-FR" sz="1000" u="none" strike="noStrike" dirty="0">
                          <a:effectLst/>
                        </a:rPr>
                        <a:t>U52 Histoire géographie et enseignement moral et civique</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95 h</a:t>
                      </a:r>
                    </a:p>
                  </a:txBody>
                  <a:tcPr marL="9525" marR="9525" marT="9525" marB="0" anchor="ctr">
                    <a:noFill/>
                  </a:tcPr>
                </a:tc>
                <a:extLst>
                  <a:ext uri="{0D108BD9-81ED-4DB2-BD59-A6C34878D82A}">
                    <a16:rowId xmlns:a16="http://schemas.microsoft.com/office/drawing/2014/main" val="4259083488"/>
                  </a:ext>
                </a:extLst>
              </a:tr>
              <a:tr h="342427">
                <a:tc>
                  <a:txBody>
                    <a:bodyPr/>
                    <a:lstStyle/>
                    <a:p>
                      <a:pPr algn="l" fontAlgn="b"/>
                      <a:r>
                        <a:rPr lang="fr-FR" sz="1000" u="none" strike="noStrike" dirty="0">
                          <a:effectLst/>
                        </a:rPr>
                        <a:t>U6 Arts appliqués et cultures artistiques</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endParaRPr lang="fr-FR" sz="1000" b="1" i="0" u="none" strike="noStrike" dirty="0">
                        <a:effectLst/>
                        <a:latin typeface="Calibri" panose="020F0502020204030204" pitchFamily="34" charset="0"/>
                      </a:endParaRPr>
                    </a:p>
                    <a:p>
                      <a:pPr algn="r" fontAlgn="ctr"/>
                      <a:r>
                        <a:rPr lang="fr-FR" sz="1000" b="1" i="0" u="none" strike="noStrike" dirty="0">
                          <a:effectLst/>
                          <a:latin typeface="Calibri" panose="020F0502020204030204" pitchFamily="34" charset="0"/>
                        </a:rPr>
                        <a:t>58 h</a:t>
                      </a:r>
                    </a:p>
                  </a:txBody>
                  <a:tcPr marL="9525" marR="9525" marT="9525" marB="0" anchor="ctr">
                    <a:noFill/>
                  </a:tcPr>
                </a:tc>
                <a:extLst>
                  <a:ext uri="{0D108BD9-81ED-4DB2-BD59-A6C34878D82A}">
                    <a16:rowId xmlns:a16="http://schemas.microsoft.com/office/drawing/2014/main" val="1150935205"/>
                  </a:ext>
                </a:extLst>
              </a:tr>
              <a:tr h="171214">
                <a:tc>
                  <a:txBody>
                    <a:bodyPr/>
                    <a:lstStyle/>
                    <a:p>
                      <a:pPr algn="l" fontAlgn="b"/>
                      <a:r>
                        <a:rPr lang="fr-FR" sz="1000" u="none" strike="noStrike" dirty="0">
                          <a:effectLst/>
                        </a:rPr>
                        <a:t>U7 Éducation physique et sportive</a:t>
                      </a:r>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ctr"/>
                      <a:r>
                        <a:rPr lang="fr-FR" sz="1000" b="1" i="0" u="none" strike="noStrike" dirty="0">
                          <a:effectLst/>
                          <a:latin typeface="Calibri" panose="020F0502020204030204" pitchFamily="34" charset="0"/>
                        </a:rPr>
                        <a:t>125 h</a:t>
                      </a:r>
                    </a:p>
                  </a:txBody>
                  <a:tcPr marL="9525" marR="9525" marT="9525" marB="0" anchor="ctr">
                    <a:noFill/>
                  </a:tcPr>
                </a:tc>
                <a:extLst>
                  <a:ext uri="{0D108BD9-81ED-4DB2-BD59-A6C34878D82A}">
                    <a16:rowId xmlns:a16="http://schemas.microsoft.com/office/drawing/2014/main" val="167338101"/>
                  </a:ext>
                </a:extLst>
              </a:tr>
              <a:tr h="175365">
                <a:tc>
                  <a:txBody>
                    <a:bodyPr/>
                    <a:lstStyle/>
                    <a:p>
                      <a:pPr algn="l" fontAlgn="b"/>
                      <a:r>
                        <a:rPr lang="fr-FR" sz="1000" u="none" strike="noStrike" dirty="0">
                          <a:effectLst/>
                        </a:rPr>
                        <a:t>chef d'œuvre</a:t>
                      </a:r>
                    </a:p>
                    <a:p>
                      <a:pPr algn="l" fontAlgn="b"/>
                      <a:r>
                        <a:rPr lang="fr-FR" sz="1000" b="0" i="0" u="none" strike="noStrike" dirty="0">
                          <a:effectLst/>
                          <a:latin typeface="Calibri" panose="020F0502020204030204" pitchFamily="34" charset="0"/>
                        </a:rPr>
                        <a:t>SST</a:t>
                      </a:r>
                    </a:p>
                  </a:txBody>
                  <a:tcPr marL="9525" marR="9525" marT="9525" marB="0" anchor="b">
                    <a:noFill/>
                  </a:tcPr>
                </a:tc>
                <a:tc>
                  <a:txBody>
                    <a:bodyPr/>
                    <a:lstStyle/>
                    <a:p>
                      <a:pPr algn="r" fontAlgn="b"/>
                      <a:r>
                        <a:rPr lang="fr-FR" sz="1000" b="1" i="0" u="none" strike="noStrike" dirty="0">
                          <a:effectLst/>
                          <a:latin typeface="Calibri" panose="020F0502020204030204" pitchFamily="34" charset="0"/>
                        </a:rPr>
                        <a:t>38 h</a:t>
                      </a:r>
                    </a:p>
                    <a:p>
                      <a:pPr algn="r" fontAlgn="b"/>
                      <a:r>
                        <a:rPr lang="fr-FR" sz="1000" b="1" i="0" u="none" strike="noStrike" dirty="0">
                          <a:effectLst/>
                          <a:latin typeface="Calibri" panose="020F0502020204030204" pitchFamily="34" charset="0"/>
                        </a:rPr>
                        <a:t>18 h</a:t>
                      </a:r>
                    </a:p>
                  </a:txBody>
                  <a:tcPr marL="9525" marR="9525" marT="9525" marB="0" anchor="b">
                    <a:noFill/>
                  </a:tcPr>
                </a:tc>
                <a:extLst>
                  <a:ext uri="{0D108BD9-81ED-4DB2-BD59-A6C34878D82A}">
                    <a16:rowId xmlns:a16="http://schemas.microsoft.com/office/drawing/2014/main" val="586305758"/>
                  </a:ext>
                </a:extLst>
              </a:tr>
              <a:tr h="323385">
                <a:tc>
                  <a:txBody>
                    <a:bodyPr/>
                    <a:lstStyle/>
                    <a:p>
                      <a:pPr algn="l" fontAlgn="b"/>
                      <a:r>
                        <a:rPr lang="fr-FR" sz="1000" b="0" i="0" u="none" strike="noStrike" dirty="0">
                          <a:effectLst/>
                          <a:latin typeface="Calibri" panose="020F0502020204030204" pitchFamily="34" charset="0"/>
                        </a:rPr>
                        <a:t>Activités liées à l’Alternance</a:t>
                      </a:r>
                    </a:p>
                    <a:p>
                      <a:pPr algn="l" fontAlgn="b"/>
                      <a:endParaRPr lang="fr-FR" sz="1000" b="0" i="0" u="none" strike="noStrike" dirty="0">
                        <a:effectLst/>
                        <a:latin typeface="Calibri" panose="020F0502020204030204" pitchFamily="34" charset="0"/>
                      </a:endParaRPr>
                    </a:p>
                  </a:txBody>
                  <a:tcPr marL="9525" marR="9525" marT="9525" marB="0" anchor="b">
                    <a:noFill/>
                  </a:tcPr>
                </a:tc>
                <a:tc>
                  <a:txBody>
                    <a:bodyPr/>
                    <a:lstStyle/>
                    <a:p>
                      <a:pPr algn="r" fontAlgn="b"/>
                      <a:r>
                        <a:rPr lang="fr-FR" sz="1000" b="1" i="0" u="none" strike="noStrike" dirty="0">
                          <a:effectLst/>
                          <a:latin typeface="Calibri" panose="020F0502020204030204" pitchFamily="34" charset="0"/>
                        </a:rPr>
                        <a:t>90 h</a:t>
                      </a:r>
                    </a:p>
                    <a:p>
                      <a:pPr algn="r" fontAlgn="b"/>
                      <a:endParaRPr lang="fr-FR" sz="1000" b="1" i="0" u="none" strike="noStrike" dirty="0">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620082142"/>
                  </a:ext>
                </a:extLst>
              </a:tr>
            </a:tbl>
          </a:graphicData>
        </a:graphic>
      </p:graphicFrame>
      <p:sp>
        <p:nvSpPr>
          <p:cNvPr id="4" name="Rectangle 3">
            <a:extLst>
              <a:ext uri="{FF2B5EF4-FFF2-40B4-BE49-F238E27FC236}">
                <a16:creationId xmlns:a16="http://schemas.microsoft.com/office/drawing/2014/main" id="{FC393DF0-1591-41D0-93B5-D6B97361640B}"/>
              </a:ext>
            </a:extLst>
          </p:cNvPr>
          <p:cNvSpPr/>
          <p:nvPr/>
        </p:nvSpPr>
        <p:spPr>
          <a:xfrm>
            <a:off x="2342387" y="2648346"/>
            <a:ext cx="1090555" cy="276999"/>
          </a:xfrm>
          <a:prstGeom prst="rect">
            <a:avLst/>
          </a:prstGeom>
        </p:spPr>
        <p:txBody>
          <a:bodyPr wrap="none">
            <a:spAutoFit/>
          </a:bodyPr>
          <a:lstStyle/>
          <a:p>
            <a:pPr algn="ctr"/>
            <a:r>
              <a:rPr lang="fr-FR" sz="1200" b="1" dirty="0">
                <a:solidFill>
                  <a:srgbClr val="92542A"/>
                </a:solidFill>
                <a:latin typeface="Calibri" panose="020F0502020204030204" pitchFamily="34" charset="0"/>
              </a:rPr>
              <a:t>Enseignement</a:t>
            </a:r>
          </a:p>
        </p:txBody>
      </p:sp>
      <mc:AlternateContent xmlns:mc="http://schemas.openxmlformats.org/markup-compatibility/2006" xmlns:pslz="http://schemas.microsoft.com/office/powerpoint/2016/slidezoom">
        <mc:Choice Requires="pslz">
          <p:graphicFrame>
            <p:nvGraphicFramePr>
              <p:cNvPr id="9" name="Zoom de diapositive 8">
                <a:extLst>
                  <a:ext uri="{FF2B5EF4-FFF2-40B4-BE49-F238E27FC236}">
                    <a16:creationId xmlns:a16="http://schemas.microsoft.com/office/drawing/2014/main" id="{9BE4E0EF-296F-43D3-944D-61806865F49B}"/>
                  </a:ext>
                </a:extLst>
              </p:cNvPr>
              <p:cNvGraphicFramePr>
                <a:graphicFrameLocks noChangeAspect="1"/>
              </p:cNvGraphicFramePr>
              <p:nvPr>
                <p:extLst>
                  <p:ext uri="{D42A27DB-BD31-4B8C-83A1-F6EECF244321}">
                    <p14:modId xmlns:p14="http://schemas.microsoft.com/office/powerpoint/2010/main" val="1401426329"/>
                  </p:ext>
                </p:extLst>
              </p:nvPr>
            </p:nvGraphicFramePr>
            <p:xfrm>
              <a:off x="-6599682" y="4098562"/>
              <a:ext cx="1714500" cy="2476500"/>
            </p:xfrm>
            <a:graphic>
              <a:graphicData uri="http://schemas.microsoft.com/office/powerpoint/2016/slidezoom">
                <pslz:sldZm>
                  <pslz:sldZmObj sldId="257" cId="3124880892">
                    <pslz:zmPr id="{EDF0AED1-47A8-4E09-B48B-15CBE29AC6A5}" returnToParent="0" transitionDur="1000">
                      <p166:blipFill xmlns:p166="http://schemas.microsoft.com/office/powerpoint/2016/6/main">
                        <a:blip r:embed="rId2"/>
                        <a:stretch>
                          <a:fillRect/>
                        </a:stretch>
                      </p166:blipFill>
                      <p166:spPr xmlns:p166="http://schemas.microsoft.com/office/powerpoint/2016/6/main">
                        <a:xfrm>
                          <a:off x="0" y="0"/>
                          <a:ext cx="1714500" cy="2476500"/>
                        </a:xfrm>
                        <a:prstGeom prst="rect">
                          <a:avLst/>
                        </a:prstGeom>
                        <a:ln w="3175">
                          <a:solidFill>
                            <a:prstClr val="ltGray"/>
                          </a:solidFill>
                        </a:ln>
                      </p166:spPr>
                    </pslz:zmPr>
                  </pslz:sldZmObj>
                </pslz:sldZm>
              </a:graphicData>
            </a:graphic>
          </p:graphicFrame>
        </mc:Choice>
        <mc:Fallback xmlns="">
          <p:pic>
            <p:nvPicPr>
              <p:cNvPr id="9" name="Zoom de diapositive 8">
                <a:hlinkClick r:id="rId3" action="ppaction://hlinksldjump"/>
                <a:extLst>
                  <a:ext uri="{FF2B5EF4-FFF2-40B4-BE49-F238E27FC236}">
                    <a16:creationId xmlns:a16="http://schemas.microsoft.com/office/drawing/2014/main" id="{9BE4E0EF-296F-43D3-944D-61806865F49B}"/>
                  </a:ext>
                </a:extLst>
              </p:cNvPr>
              <p:cNvPicPr>
                <a:picLocks noGrp="1" noRot="1" noChangeAspect="1" noMove="1" noResize="1" noEditPoints="1" noAdjustHandles="1" noChangeArrowheads="1" noChangeShapeType="1"/>
              </p:cNvPicPr>
              <p:nvPr/>
            </p:nvPicPr>
            <p:blipFill>
              <a:blip r:embed="rId4"/>
              <a:stretch>
                <a:fillRect/>
              </a:stretch>
            </p:blipFill>
            <p:spPr>
              <a:xfrm>
                <a:off x="-6599682" y="4098562"/>
                <a:ext cx="1714500" cy="2476500"/>
              </a:xfrm>
              <a:prstGeom prst="rect">
                <a:avLst/>
              </a:prstGeom>
              <a:ln w="3175">
                <a:solidFill>
                  <a:prstClr val="ltGray"/>
                </a:solidFill>
              </a:ln>
            </p:spPr>
          </p:pic>
        </mc:Fallback>
      </mc:AlternateContent>
    </p:spTree>
    <p:extLst>
      <p:ext uri="{BB962C8B-B14F-4D97-AF65-F5344CB8AC3E}">
        <p14:creationId xmlns:p14="http://schemas.microsoft.com/office/powerpoint/2010/main" val="312488089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2645</TotalTime>
  <Words>890</Words>
  <Application>Microsoft Office PowerPoint</Application>
  <PresentationFormat>Format A4 (210 x 297 mm)</PresentationFormat>
  <Paragraphs>120</Paragraphs>
  <Slides>2</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2</vt:i4>
      </vt:variant>
    </vt:vector>
  </HeadingPairs>
  <TitlesOfParts>
    <vt:vector size="8" baseType="lpstr">
      <vt:lpstr>Arial</vt:lpstr>
      <vt:lpstr>Calibri</vt:lpstr>
      <vt:lpstr>Calibri Light</vt:lpstr>
      <vt:lpstr>Wingdings</vt:lpstr>
      <vt:lpstr>Thème Office</vt:lpstr>
      <vt:lpstr>Bitmap Image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FONTAINE DELAVEAUD Virginie</dc:creator>
  <cp:lastModifiedBy>FONTAINE DELAVEAUD Virginie</cp:lastModifiedBy>
  <cp:revision>158</cp:revision>
  <cp:lastPrinted>2022-12-16T14:26:39Z</cp:lastPrinted>
  <dcterms:created xsi:type="dcterms:W3CDTF">2022-12-08T17:10:08Z</dcterms:created>
  <dcterms:modified xsi:type="dcterms:W3CDTF">2023-01-27T13:07:42Z</dcterms:modified>
</cp:coreProperties>
</file>