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0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7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8821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33722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61174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961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9447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78588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CD005B-36F1-4E01-B4DE-9CC51DD05040}" type="datetimeFigureOut">
              <a:rPr lang="fr-FR" smtClean="0"/>
              <a:t>27/01/2023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4570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CD005B-36F1-4E01-B4DE-9CC51DD05040}" type="datetimeFigureOut">
              <a:rPr lang="fr-FR" smtClean="0"/>
              <a:t>27/01/2023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8785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D005B-36F1-4E01-B4DE-9CC51DD05040}" type="datetimeFigureOut">
              <a:rPr lang="fr-FR" smtClean="0"/>
              <a:t>27/01/2023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423999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286021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12258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CD005B-36F1-4E01-B4DE-9CC51DD05040}" type="datetimeFigureOut">
              <a:rPr lang="fr-FR" smtClean="0"/>
              <a:t>27/01/2023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9753E6C-0234-4286-80B8-F5F8AF6901E2}" type="slidenum">
              <a:rPr lang="fr-FR" smtClean="0"/>
              <a:t>‹N°›</a:t>
            </a:fld>
            <a:endParaRPr lang="fr-FR"/>
          </a:p>
        </p:txBody>
      </p:sp>
    </p:spTree>
    <p:extLst>
      <p:ext uri="{BB962C8B-B14F-4D97-AF65-F5344CB8AC3E}">
        <p14:creationId xmlns:p14="http://schemas.microsoft.com/office/powerpoint/2010/main" val="351794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tel:04%2074%2028%2072%2010" TargetMode="External"/><Relationship Id="rId7" Type="http://schemas.openxmlformats.org/officeDocument/2006/relationships/oleObject" Target="../embeddings/oleObject2.bin"/><Relationship Id="rId12" Type="http://schemas.openxmlformats.org/officeDocument/2006/relationships/image" Target="../media/image5.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4.png"/><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hyperlink" Target="mailto:mfr.la-grive@mfr.asso.fr" TargetMode="External"/><Relationship Id="rId9"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 de texte 2">
            <a:extLst>
              <a:ext uri="{FF2B5EF4-FFF2-40B4-BE49-F238E27FC236}">
                <a16:creationId xmlns:a16="http://schemas.microsoft.com/office/drawing/2014/main" id="{4DC237E7-456D-4D9F-A030-1B5A1F8056EC}"/>
              </a:ext>
            </a:extLst>
          </p:cNvPr>
          <p:cNvSpPr txBox="1">
            <a:spLocks noChangeArrowheads="1"/>
          </p:cNvSpPr>
          <p:nvPr/>
        </p:nvSpPr>
        <p:spPr bwMode="auto">
          <a:xfrm>
            <a:off x="837889" y="305545"/>
            <a:ext cx="6830555" cy="1344416"/>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6350" indent="-6350" algn="ctr">
              <a:lnSpc>
                <a:spcPct val="107000"/>
              </a:lnSpc>
              <a:spcAft>
                <a:spcPts val="0"/>
              </a:spcAft>
            </a:pPr>
            <a:r>
              <a:rPr lang="fr-FR" sz="1000" dirty="0">
                <a:solidFill>
                  <a:srgbClr val="CEAB5D"/>
                </a:solidFill>
                <a:latin typeface="Calibri" panose="020F0502020204030204" pitchFamily="34" charset="0"/>
                <a:ea typeface="Calibri" panose="020F0502020204030204" pitchFamily="34" charset="0"/>
              </a:rPr>
              <a:t>NOVEMBRE </a:t>
            </a:r>
            <a:r>
              <a:rPr lang="fr-FR" sz="1000" b="0" dirty="0">
                <a:solidFill>
                  <a:srgbClr val="CEAB5D"/>
                </a:solidFill>
                <a:effectLst/>
                <a:latin typeface="Calibri" panose="020F0502020204030204" pitchFamily="34" charset="0"/>
                <a:ea typeface="Calibri" panose="020F0502020204030204" pitchFamily="34" charset="0"/>
              </a:rPr>
              <a:t> 2 0 2 2</a:t>
            </a:r>
            <a:endParaRPr lang="fr-FR" sz="1600" b="1" dirty="0">
              <a:solidFill>
                <a:srgbClr val="7CA7B9"/>
              </a:solidFill>
              <a:effectLst/>
              <a:latin typeface="Calibri" panose="020F0502020204030204" pitchFamily="34" charset="0"/>
              <a:ea typeface="Calibri" panose="020F0502020204030204" pitchFamily="34" charset="0"/>
            </a:endParaRPr>
          </a:p>
          <a:p>
            <a:pPr algn="ctr">
              <a:spcAft>
                <a:spcPts val="0"/>
              </a:spcAft>
            </a:pPr>
            <a:r>
              <a:rPr lang="fr-FR" sz="1600" b="1" dirty="0">
                <a:solidFill>
                  <a:srgbClr val="7CA7B9"/>
                </a:solidFill>
                <a:effectLst/>
                <a:latin typeface="Calibri" panose="020F0502020204030204" pitchFamily="34" charset="0"/>
                <a:ea typeface="Calibri" panose="020F0502020204030204" pitchFamily="34" charset="0"/>
              </a:rPr>
              <a:t>4</a:t>
            </a:r>
            <a:r>
              <a:rPr lang="fr-FR" sz="1600" b="1" baseline="30000" dirty="0">
                <a:solidFill>
                  <a:srgbClr val="7CA7B9"/>
                </a:solidFill>
                <a:effectLst/>
                <a:latin typeface="Calibri" panose="020F0502020204030204" pitchFamily="34" charset="0"/>
                <a:ea typeface="Calibri" panose="020F0502020204030204" pitchFamily="34" charset="0"/>
              </a:rPr>
              <a:t>ème</a:t>
            </a:r>
            <a:r>
              <a:rPr lang="fr-FR" sz="1600" b="1" dirty="0">
                <a:solidFill>
                  <a:srgbClr val="7CA7B9"/>
                </a:solidFill>
                <a:effectLst/>
                <a:latin typeface="Calibri" panose="020F0502020204030204" pitchFamily="34" charset="0"/>
                <a:ea typeface="Calibri" panose="020F0502020204030204" pitchFamily="34" charset="0"/>
              </a:rPr>
              <a:t>- 3</a:t>
            </a:r>
            <a:r>
              <a:rPr lang="fr-FR" sz="1600" b="1" baseline="30000" dirty="0">
                <a:solidFill>
                  <a:srgbClr val="7CA7B9"/>
                </a:solidFill>
                <a:effectLst/>
                <a:latin typeface="Calibri" panose="020F0502020204030204" pitchFamily="34" charset="0"/>
                <a:ea typeface="Calibri" panose="020F0502020204030204" pitchFamily="34" charset="0"/>
              </a:rPr>
              <a:t>ème</a:t>
            </a:r>
            <a:r>
              <a:rPr lang="fr-FR" sz="1600" b="1" dirty="0">
                <a:solidFill>
                  <a:srgbClr val="7CA7B9"/>
                </a:solidFill>
                <a:effectLst/>
                <a:latin typeface="Calibri" panose="020F0502020204030204" pitchFamily="34" charset="0"/>
                <a:ea typeface="Calibri" panose="020F0502020204030204" pitchFamily="34" charset="0"/>
              </a:rPr>
              <a:t> de L’Enseignement Agricole</a:t>
            </a:r>
            <a:endParaRPr lang="fr-FR" sz="1600" dirty="0">
              <a:effectLst/>
              <a:latin typeface="Calibri" panose="020F0502020204030204" pitchFamily="34" charset="0"/>
              <a:ea typeface="Calibri" panose="020F0502020204030204" pitchFamily="34" charset="0"/>
            </a:endParaRPr>
          </a:p>
          <a:p>
            <a:pPr algn="ctr">
              <a:spcAft>
                <a:spcPts val="0"/>
              </a:spcAft>
            </a:pPr>
            <a:r>
              <a:rPr lang="fr-FR" sz="1600" b="1" dirty="0">
                <a:solidFill>
                  <a:srgbClr val="88B0BF"/>
                </a:solidFill>
              </a:rPr>
              <a:t>Alternance stage pour s’orienter</a:t>
            </a:r>
          </a:p>
        </p:txBody>
      </p:sp>
      <p:sp>
        <p:nvSpPr>
          <p:cNvPr id="14" name="Rectangle 13">
            <a:extLst>
              <a:ext uri="{FF2B5EF4-FFF2-40B4-BE49-F238E27FC236}">
                <a16:creationId xmlns:a16="http://schemas.microsoft.com/office/drawing/2014/main" id="{ACAA8451-9F7F-4934-BB6B-374472E818FF}"/>
              </a:ext>
            </a:extLst>
          </p:cNvPr>
          <p:cNvSpPr/>
          <p:nvPr/>
        </p:nvSpPr>
        <p:spPr>
          <a:xfrm>
            <a:off x="85179" y="1195642"/>
            <a:ext cx="2319867" cy="8796363"/>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 de texte 3">
            <a:extLst>
              <a:ext uri="{FF2B5EF4-FFF2-40B4-BE49-F238E27FC236}">
                <a16:creationId xmlns:a16="http://schemas.microsoft.com/office/drawing/2014/main" id="{6FBB53AC-2251-41B8-AE71-D200CA23BAD2}"/>
              </a:ext>
            </a:extLst>
          </p:cNvPr>
          <p:cNvSpPr txBox="1">
            <a:spLocks noChangeArrowheads="1"/>
          </p:cNvSpPr>
          <p:nvPr/>
        </p:nvSpPr>
        <p:spPr bwMode="auto">
          <a:xfrm>
            <a:off x="-232556" y="7608027"/>
            <a:ext cx="2295525" cy="1754326"/>
          </a:xfrm>
          <a:prstGeom prst="rect">
            <a:avLst/>
          </a:prstGeom>
          <a:noFill/>
          <a:ln w="9525">
            <a:noFill/>
            <a:miter lim="800000"/>
            <a:headEnd/>
            <a:tailEnd/>
          </a:ln>
        </p:spPr>
        <p:txBody>
          <a:bodyPr rot="0" vert="horz" wrap="square" lIns="91440" tIns="45720" rIns="91440" bIns="45720" anchor="t" anchorCtr="0">
            <a:spAutoFit/>
          </a:bodyPr>
          <a:lstStyle/>
          <a:p>
            <a:pPr lvl="1"/>
            <a:r>
              <a:rPr lang="fr-FR" sz="1200" b="1" dirty="0">
                <a:solidFill>
                  <a:schemeClr val="accent2">
                    <a:lumMod val="50000"/>
                  </a:schemeClr>
                </a:solidFill>
              </a:rPr>
              <a:t>Poursuite d’études</a:t>
            </a:r>
          </a:p>
          <a:p>
            <a:pPr lvl="1"/>
            <a:endParaRPr lang="fr-FR" sz="1200" b="1" dirty="0">
              <a:solidFill>
                <a:schemeClr val="accent2">
                  <a:lumMod val="50000"/>
                </a:schemeClr>
              </a:solidFill>
            </a:endParaRPr>
          </a:p>
          <a:p>
            <a:pPr lvl="1" fontAlgn="base"/>
            <a:r>
              <a:rPr lang="fr-FR" sz="1200" dirty="0"/>
              <a:t>Poursuite de formation vers des études techniques et générales de type</a:t>
            </a:r>
            <a:br>
              <a:rPr lang="fr-FR" sz="1200" dirty="0"/>
            </a:br>
            <a:r>
              <a:rPr lang="fr-FR" sz="1200" dirty="0"/>
              <a:t>CAP, BAC Pro, Seconde Générale et Technologique</a:t>
            </a:r>
            <a:endParaRPr lang="fr-FR" sz="1200" dirty="0">
              <a:solidFill>
                <a:srgbClr val="000000"/>
              </a:solidFill>
              <a:effectLst/>
              <a:latin typeface="Calibri" panose="020F050202020403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63B7B1A5-7F0F-4F53-A551-6A06E58A807C}"/>
              </a:ext>
            </a:extLst>
          </p:cNvPr>
          <p:cNvSpPr txBox="1"/>
          <p:nvPr/>
        </p:nvSpPr>
        <p:spPr>
          <a:xfrm>
            <a:off x="2401999" y="3845099"/>
            <a:ext cx="4456001" cy="1938992"/>
          </a:xfrm>
          <a:prstGeom prst="rect">
            <a:avLst/>
          </a:prstGeom>
          <a:noFill/>
        </p:spPr>
        <p:txBody>
          <a:bodyPr wrap="square" rtlCol="0">
            <a:spAutoFit/>
          </a:bodyPr>
          <a:lstStyle/>
          <a:p>
            <a:pPr algn="ctr"/>
            <a:r>
              <a:rPr lang="fr-FR" sz="1100" b="1" dirty="0">
                <a:solidFill>
                  <a:srgbClr val="92542A"/>
                </a:solidFill>
              </a:rPr>
              <a:t>PRESENTATION GENERALE</a:t>
            </a:r>
          </a:p>
          <a:p>
            <a:pPr algn="ctr"/>
            <a:endParaRPr lang="fr-FR" sz="1100" b="1" dirty="0">
              <a:solidFill>
                <a:srgbClr val="92542A"/>
              </a:solidFill>
            </a:endParaRPr>
          </a:p>
          <a:p>
            <a:r>
              <a:rPr lang="fr-FR" sz="1000" dirty="0"/>
              <a:t>Les classes de 4ème EA et 3ème EA participent à la diversification des parcours de formation et d’orientation et à la formation du citoyen</a:t>
            </a:r>
            <a:r>
              <a:rPr lang="fr-FR" sz="1100" dirty="0"/>
              <a:t>. Les enseignements ont</a:t>
            </a:r>
            <a:br>
              <a:rPr lang="fr-FR" sz="1100" dirty="0"/>
            </a:br>
            <a:r>
              <a:rPr lang="fr-FR" sz="1100" dirty="0"/>
              <a:t>tous la même ambition : contribuer à l’acquisition progressive des compétences définies par les domaines du socle commun de connaissances, de compétences et de culture par la mise en œuvre des modalités pédagogiques diversifiées et individualisées afin d’aider chaque élève à devenir acteur de son propre parcours de formation et/ou d’orientation.</a:t>
            </a:r>
          </a:p>
          <a:p>
            <a:endParaRPr lang="fr-FR" sz="1100" dirty="0"/>
          </a:p>
        </p:txBody>
      </p:sp>
      <p:sp>
        <p:nvSpPr>
          <p:cNvPr id="11" name="ZoneTexte 10">
            <a:extLst>
              <a:ext uri="{FF2B5EF4-FFF2-40B4-BE49-F238E27FC236}">
                <a16:creationId xmlns:a16="http://schemas.microsoft.com/office/drawing/2014/main" id="{CB93D0DF-54F0-433C-AA08-893566FEE04F}"/>
              </a:ext>
            </a:extLst>
          </p:cNvPr>
          <p:cNvSpPr txBox="1"/>
          <p:nvPr/>
        </p:nvSpPr>
        <p:spPr>
          <a:xfrm>
            <a:off x="2530276" y="5863699"/>
            <a:ext cx="4197269" cy="1277273"/>
          </a:xfrm>
          <a:prstGeom prst="rect">
            <a:avLst/>
          </a:prstGeom>
          <a:noFill/>
        </p:spPr>
        <p:txBody>
          <a:bodyPr wrap="square" rtlCol="0">
            <a:spAutoFit/>
          </a:bodyPr>
          <a:lstStyle/>
          <a:p>
            <a:pPr algn="ctr"/>
            <a:r>
              <a:rPr lang="fr-FR" sz="1100" b="1" dirty="0">
                <a:solidFill>
                  <a:srgbClr val="92542A"/>
                </a:solidFill>
              </a:rPr>
              <a:t>OBJECTIFS</a:t>
            </a:r>
          </a:p>
          <a:p>
            <a:pPr algn="ctr"/>
            <a:endParaRPr lang="fr-FR" sz="1100" b="1" dirty="0">
              <a:solidFill>
                <a:srgbClr val="92542A"/>
              </a:solidFill>
            </a:endParaRPr>
          </a:p>
          <a:p>
            <a:pPr lvl="0"/>
            <a:r>
              <a:rPr lang="fr-FR" sz="1100" dirty="0"/>
              <a:t>Permettre au jeune de découvrir différents métiers dans des secteurs professionnels variés pour définir son orientation.</a:t>
            </a:r>
          </a:p>
          <a:p>
            <a:pPr lvl="0"/>
            <a:r>
              <a:rPr lang="fr-FR" sz="1100" dirty="0"/>
              <a:t>Valoriser le jeune par la réalisation de divers stages en entreprise</a:t>
            </a:r>
          </a:p>
          <a:p>
            <a:r>
              <a:rPr lang="fr-FR" sz="1100" dirty="0"/>
              <a:t>Préparer à la poursuite des études techniques et générales </a:t>
            </a:r>
            <a:br>
              <a:rPr lang="fr-FR" sz="1100" dirty="0"/>
            </a:br>
            <a:r>
              <a:rPr lang="fr-FR" sz="1100" dirty="0"/>
              <a:t>(CAP, BAC Pro, Seconde Générale et Technologique…)</a:t>
            </a:r>
          </a:p>
        </p:txBody>
      </p:sp>
      <p:sp>
        <p:nvSpPr>
          <p:cNvPr id="12" name="ZoneTexte 11">
            <a:extLst>
              <a:ext uri="{FF2B5EF4-FFF2-40B4-BE49-F238E27FC236}">
                <a16:creationId xmlns:a16="http://schemas.microsoft.com/office/drawing/2014/main" id="{8FF7ABC2-6D04-47C9-BD6C-52534FC3ACB8}"/>
              </a:ext>
            </a:extLst>
          </p:cNvPr>
          <p:cNvSpPr txBox="1"/>
          <p:nvPr/>
        </p:nvSpPr>
        <p:spPr>
          <a:xfrm>
            <a:off x="2582728" y="7509869"/>
            <a:ext cx="4275272" cy="938719"/>
          </a:xfrm>
          <a:prstGeom prst="rect">
            <a:avLst/>
          </a:prstGeom>
          <a:noFill/>
        </p:spPr>
        <p:txBody>
          <a:bodyPr wrap="square" rtlCol="0">
            <a:spAutoFit/>
          </a:bodyPr>
          <a:lstStyle/>
          <a:p>
            <a:pPr algn="ctr"/>
            <a:r>
              <a:rPr lang="fr-FR" sz="1100" b="1" dirty="0">
                <a:solidFill>
                  <a:srgbClr val="92542A"/>
                </a:solidFill>
                <a:latin typeface="Calibri" panose="020F0502020204030204" pitchFamily="34" charset="0"/>
              </a:rPr>
              <a:t>PREREQUIS, MODALITES ET DELAI D’ACCES</a:t>
            </a:r>
          </a:p>
          <a:p>
            <a:pPr algn="ctr"/>
            <a:endParaRPr lang="fr-FR" sz="1100" b="1" dirty="0">
              <a:solidFill>
                <a:srgbClr val="92542A"/>
              </a:solidFill>
              <a:latin typeface="Calibri" panose="020F0502020204030204" pitchFamily="34" charset="0"/>
            </a:endParaRPr>
          </a:p>
          <a:p>
            <a:r>
              <a:rPr lang="fr-FR" sz="1100" dirty="0">
                <a:latin typeface="Calibri" panose="020F0502020204030204" pitchFamily="34" charset="0"/>
              </a:rPr>
              <a:t>A partir de  14 ans. </a:t>
            </a:r>
            <a:r>
              <a:rPr lang="fr-FR" sz="1100" dirty="0"/>
              <a:t>Après une 5</a:t>
            </a:r>
            <a:r>
              <a:rPr lang="fr-FR" sz="1100" baseline="30000" dirty="0"/>
              <a:t>ème</a:t>
            </a:r>
            <a:r>
              <a:rPr lang="fr-FR" sz="1100" dirty="0"/>
              <a:t> ou une 4</a:t>
            </a:r>
            <a:r>
              <a:rPr lang="fr-FR" sz="1100" baseline="30000" dirty="0"/>
              <a:t>ème</a:t>
            </a:r>
            <a:endParaRPr lang="fr-FR" sz="1100" dirty="0"/>
          </a:p>
          <a:p>
            <a:r>
              <a:rPr lang="fr-FR" sz="1100" dirty="0"/>
              <a:t>Faire preuve de motivation pour l’alternance</a:t>
            </a:r>
            <a:endParaRPr lang="fr-FR" sz="1100" dirty="0">
              <a:solidFill>
                <a:srgbClr val="92542A"/>
              </a:solidFill>
              <a:latin typeface="Calibri" panose="020F0502020204030204" pitchFamily="34" charset="0"/>
            </a:endParaRPr>
          </a:p>
          <a:p>
            <a:endParaRPr lang="fr-FR" sz="1100" dirty="0"/>
          </a:p>
        </p:txBody>
      </p:sp>
      <p:sp>
        <p:nvSpPr>
          <p:cNvPr id="13" name="ZoneTexte 12">
            <a:extLst>
              <a:ext uri="{FF2B5EF4-FFF2-40B4-BE49-F238E27FC236}">
                <a16:creationId xmlns:a16="http://schemas.microsoft.com/office/drawing/2014/main" id="{CF15A34A-A21A-4EC0-80AC-0F58C363DEEF}"/>
              </a:ext>
            </a:extLst>
          </p:cNvPr>
          <p:cNvSpPr txBox="1"/>
          <p:nvPr/>
        </p:nvSpPr>
        <p:spPr>
          <a:xfrm>
            <a:off x="45875" y="1231576"/>
            <a:ext cx="2448560" cy="1015663"/>
          </a:xfrm>
          <a:prstGeom prst="rect">
            <a:avLst/>
          </a:prstGeom>
          <a:noFill/>
        </p:spPr>
        <p:txBody>
          <a:bodyPr wrap="square" rtlCol="0">
            <a:spAutoFit/>
          </a:bodyPr>
          <a:lstStyle/>
          <a:p>
            <a:r>
              <a:rPr lang="fr-FR" sz="1200" dirty="0">
                <a:solidFill>
                  <a:schemeClr val="bg1"/>
                </a:solidFill>
              </a:rPr>
              <a:t>MFR La Grive- 88 route de Lyon - 38300 BOURGOIN JALLIEU</a:t>
            </a:r>
            <a:br>
              <a:rPr lang="fr-FR" sz="1200" dirty="0">
                <a:solidFill>
                  <a:schemeClr val="bg1"/>
                </a:solidFill>
              </a:rPr>
            </a:br>
            <a:r>
              <a:rPr lang="fr-FR" sz="1200" dirty="0">
                <a:solidFill>
                  <a:schemeClr val="bg1"/>
                </a:solidFill>
              </a:rPr>
              <a:t>Tél. </a:t>
            </a:r>
            <a:r>
              <a:rPr lang="fr-FR" sz="1200" dirty="0">
                <a:solidFill>
                  <a:schemeClr val="bg1"/>
                </a:solidFill>
                <a:hlinkClick r:id="rId3">
                  <a:extLst>
                    <a:ext uri="{A12FA001-AC4F-418D-AE19-62706E023703}">
                      <ahyp:hlinkClr xmlns:ahyp="http://schemas.microsoft.com/office/drawing/2018/hyperlinkcolor" val="tx"/>
                    </a:ext>
                  </a:extLst>
                </a:hlinkClick>
              </a:rPr>
              <a:t>04 74 28 72 10 </a:t>
            </a:r>
            <a:r>
              <a:rPr lang="fr-FR" sz="1200" dirty="0">
                <a:solidFill>
                  <a:schemeClr val="bg1"/>
                </a:solidFill>
              </a:rPr>
              <a:t> - </a:t>
            </a:r>
          </a:p>
          <a:p>
            <a:r>
              <a:rPr lang="fr-FR" sz="1200" dirty="0">
                <a:solidFill>
                  <a:schemeClr val="bg1"/>
                </a:solidFill>
              </a:rPr>
              <a:t> </a:t>
            </a:r>
            <a:r>
              <a:rPr lang="fr-FR" sz="1200" dirty="0" err="1">
                <a:solidFill>
                  <a:schemeClr val="bg1"/>
                </a:solidFill>
              </a:rPr>
              <a:t>eMail</a:t>
            </a:r>
            <a:r>
              <a:rPr lang="fr-FR" sz="1200" dirty="0">
                <a:solidFill>
                  <a:schemeClr val="bg1"/>
                </a:solidFill>
              </a:rPr>
              <a:t>  : </a:t>
            </a:r>
            <a:r>
              <a:rPr lang="fr-FR" sz="1200" dirty="0">
                <a:solidFill>
                  <a:schemeClr val="bg1"/>
                </a:solidFill>
                <a:hlinkClick r:id="rId4">
                  <a:extLst>
                    <a:ext uri="{A12FA001-AC4F-418D-AE19-62706E023703}">
                      <ahyp:hlinkClr xmlns:ahyp="http://schemas.microsoft.com/office/drawing/2018/hyperlinkcolor" val="tx"/>
                    </a:ext>
                  </a:extLst>
                </a:hlinkClick>
              </a:rPr>
              <a:t>mfr.la-grive@mfr.asso.fr</a:t>
            </a:r>
            <a:endParaRPr lang="fr-FR" sz="1200" dirty="0">
              <a:solidFill>
                <a:schemeClr val="bg1"/>
              </a:solidFill>
            </a:endParaRPr>
          </a:p>
          <a:p>
            <a:r>
              <a:rPr lang="fr-FR" sz="1200" dirty="0">
                <a:solidFill>
                  <a:schemeClr val="bg1"/>
                </a:solidFill>
              </a:rPr>
              <a:t>http://www.mfr-lagrive.org/</a:t>
            </a:r>
            <a:endParaRPr lang="fr-FR" dirty="0"/>
          </a:p>
        </p:txBody>
      </p:sp>
      <p:graphicFrame>
        <p:nvGraphicFramePr>
          <p:cNvPr id="2" name="Objet 1">
            <a:extLst>
              <a:ext uri="{FF2B5EF4-FFF2-40B4-BE49-F238E27FC236}">
                <a16:creationId xmlns:a16="http://schemas.microsoft.com/office/drawing/2014/main" id="{3C4CDED9-82D6-4E65-A75F-8C67C10DE822}"/>
              </a:ext>
            </a:extLst>
          </p:cNvPr>
          <p:cNvGraphicFramePr>
            <a:graphicFrameLocks noChangeAspect="1"/>
          </p:cNvGraphicFramePr>
          <p:nvPr>
            <p:extLst>
              <p:ext uri="{D42A27DB-BD31-4B8C-83A1-F6EECF244321}">
                <p14:modId xmlns:p14="http://schemas.microsoft.com/office/powerpoint/2010/main" val="138083866"/>
              </p:ext>
            </p:extLst>
          </p:nvPr>
        </p:nvGraphicFramePr>
        <p:xfrm>
          <a:off x="112134" y="2450857"/>
          <a:ext cx="512211" cy="508577"/>
        </p:xfrm>
        <a:graphic>
          <a:graphicData uri="http://schemas.openxmlformats.org/presentationml/2006/ole">
            <mc:AlternateContent xmlns:mc="http://schemas.openxmlformats.org/markup-compatibility/2006">
              <mc:Choice xmlns:v="urn:schemas-microsoft-com:vml" Requires="v">
                <p:oleObj spid="_x0000_s1795" name="Bitmap Image" r:id="rId5" imgW="546120" imgH="558720" progId="PBrush">
                  <p:embed/>
                </p:oleObj>
              </mc:Choice>
              <mc:Fallback>
                <p:oleObj name="Bitmap Image" r:id="rId5" imgW="546120" imgH="558720" progId="PBrush">
                  <p:embed/>
                  <p:pic>
                    <p:nvPicPr>
                      <p:cNvPr id="0" name=""/>
                      <p:cNvPicPr/>
                      <p:nvPr/>
                    </p:nvPicPr>
                    <p:blipFill>
                      <a:blip r:embed="rId6"/>
                      <a:stretch>
                        <a:fillRect/>
                      </a:stretch>
                    </p:blipFill>
                    <p:spPr>
                      <a:xfrm>
                        <a:off x="112134" y="2450857"/>
                        <a:ext cx="512211" cy="508577"/>
                      </a:xfrm>
                      <a:prstGeom prst="rect">
                        <a:avLst/>
                      </a:prstGeom>
                    </p:spPr>
                  </p:pic>
                </p:oleObj>
              </mc:Fallback>
            </mc:AlternateContent>
          </a:graphicData>
        </a:graphic>
      </p:graphicFrame>
      <p:sp>
        <p:nvSpPr>
          <p:cNvPr id="6" name="Zone de texte 3">
            <a:extLst>
              <a:ext uri="{FF2B5EF4-FFF2-40B4-BE49-F238E27FC236}">
                <a16:creationId xmlns:a16="http://schemas.microsoft.com/office/drawing/2014/main" id="{FC383978-16A1-4BF8-8BB8-326F8E674CD6}"/>
              </a:ext>
            </a:extLst>
          </p:cNvPr>
          <p:cNvSpPr txBox="1">
            <a:spLocks noChangeArrowheads="1"/>
          </p:cNvSpPr>
          <p:nvPr/>
        </p:nvSpPr>
        <p:spPr bwMode="auto">
          <a:xfrm>
            <a:off x="112134" y="2622616"/>
            <a:ext cx="2295442" cy="830997"/>
          </a:xfrm>
          <a:prstGeom prst="rect">
            <a:avLst/>
          </a:prstGeom>
          <a:noFill/>
          <a:ln w="9525">
            <a:noFill/>
            <a:miter lim="800000"/>
            <a:headEnd/>
            <a:tailEnd/>
          </a:ln>
        </p:spPr>
        <p:txBody>
          <a:bodyPr rot="0" vert="horz" wrap="square" lIns="91440" tIns="45720" rIns="91440" bIns="45720" anchor="t" anchorCtr="0">
            <a:spAutoFit/>
          </a:bodyPr>
          <a:lstStyle/>
          <a:p>
            <a:pPr marR="114935" algn="r"/>
            <a:r>
              <a:rPr lang="fr-FR" sz="1100" b="1" kern="0" dirty="0">
                <a:solidFill>
                  <a:schemeClr val="accent2">
                    <a:lumMod val="50000"/>
                  </a:schemeClr>
                </a:solidFill>
                <a:effectLst/>
                <a:latin typeface="Calibri" panose="020F0502020204030204" pitchFamily="34" charset="0"/>
                <a:ea typeface="Calibri" panose="020F0502020204030204" pitchFamily="34" charset="0"/>
              </a:rPr>
              <a:t>             </a:t>
            </a:r>
            <a:r>
              <a:rPr lang="fr-FR" sz="1200" b="1" kern="0" dirty="0">
                <a:solidFill>
                  <a:schemeClr val="accent2">
                    <a:lumMod val="50000"/>
                  </a:schemeClr>
                </a:solidFill>
                <a:effectLst/>
                <a:latin typeface="Calibri" panose="020F0502020204030204" pitchFamily="34" charset="0"/>
                <a:ea typeface="Calibri" panose="020F0502020204030204" pitchFamily="34" charset="0"/>
              </a:rPr>
              <a:t>JEUNES à partir de 14 ans</a:t>
            </a:r>
          </a:p>
          <a:p>
            <a:pPr marR="114935" algn="r"/>
            <a:r>
              <a:rPr lang="fr-FR" sz="1200" dirty="0"/>
              <a:t>Faire preuve de motivation pour l’alternance</a:t>
            </a:r>
            <a:endParaRPr lang="fr-FR" sz="1200" dirty="0">
              <a:solidFill>
                <a:srgbClr val="000000"/>
              </a:solidFill>
              <a:effectLst/>
              <a:latin typeface="Calibri" panose="020F0502020204030204" pitchFamily="34" charset="0"/>
              <a:ea typeface="Calibri" panose="020F0502020204030204" pitchFamily="34" charset="0"/>
            </a:endParaRPr>
          </a:p>
        </p:txBody>
      </p:sp>
      <p:grpSp>
        <p:nvGrpSpPr>
          <p:cNvPr id="15" name="Groupe 14">
            <a:extLst>
              <a:ext uri="{FF2B5EF4-FFF2-40B4-BE49-F238E27FC236}">
                <a16:creationId xmlns:a16="http://schemas.microsoft.com/office/drawing/2014/main" id="{E2099FEB-A4C9-45FB-80FB-93BEC647D829}"/>
              </a:ext>
            </a:extLst>
          </p:cNvPr>
          <p:cNvGrpSpPr/>
          <p:nvPr/>
        </p:nvGrpSpPr>
        <p:grpSpPr>
          <a:xfrm>
            <a:off x="-53263" y="5331072"/>
            <a:ext cx="2646835" cy="2116592"/>
            <a:chOff x="-53263" y="4565262"/>
            <a:chExt cx="2646835" cy="2116592"/>
          </a:xfrm>
        </p:grpSpPr>
        <p:sp>
          <p:nvSpPr>
            <p:cNvPr id="7" name="Zone de texte 5">
              <a:extLst>
                <a:ext uri="{FF2B5EF4-FFF2-40B4-BE49-F238E27FC236}">
                  <a16:creationId xmlns:a16="http://schemas.microsoft.com/office/drawing/2014/main" id="{3BD3475C-6DD1-4518-99BE-2A3377B82AA7}"/>
                </a:ext>
              </a:extLst>
            </p:cNvPr>
            <p:cNvSpPr txBox="1">
              <a:spLocks noChangeArrowheads="1"/>
            </p:cNvSpPr>
            <p:nvPr/>
          </p:nvSpPr>
          <p:spPr bwMode="auto">
            <a:xfrm>
              <a:off x="-53263" y="4677074"/>
              <a:ext cx="2646835" cy="2004780"/>
            </a:xfrm>
            <a:prstGeom prst="rect">
              <a:avLst/>
            </a:prstGeom>
            <a:noFill/>
            <a:ln w="9525">
              <a:noFill/>
              <a:miter lim="800000"/>
              <a:headEnd/>
              <a:tailEnd/>
            </a:ln>
          </p:spPr>
          <p:txBody>
            <a:bodyPr rot="0" vert="horz" wrap="square" lIns="91440" tIns="45720" rIns="91440" bIns="45720" anchor="t" anchorCtr="0">
              <a:spAutoFit/>
            </a:bodyPr>
            <a:lstStyle/>
            <a:p>
              <a:pPr marL="280670" marR="220980" indent="-6350" algn="just">
                <a:lnSpc>
                  <a:spcPct val="109000"/>
                </a:lnSpc>
                <a:spcAft>
                  <a:spcPts val="15"/>
                </a:spcAft>
              </a:pPr>
              <a:endParaRPr lang="fr-FR" sz="1000" dirty="0">
                <a:solidFill>
                  <a:srgbClr val="000000"/>
                </a:solidFill>
                <a:effectLst/>
                <a:latin typeface="Calibri" panose="020F0502020204030204" pitchFamily="34" charset="0"/>
                <a:ea typeface="Calibri" panose="020F0502020204030204" pitchFamily="34" charset="0"/>
              </a:endParaRPr>
            </a:p>
            <a:p>
              <a:pPr marL="280670" marR="220980" indent="-6350" algn="just">
                <a:lnSpc>
                  <a:spcPct val="109000"/>
                </a:lnSpc>
                <a:spcAft>
                  <a:spcPts val="15"/>
                </a:spcAft>
              </a:pPr>
              <a:endParaRPr lang="fr-FR" sz="1000" dirty="0">
                <a:solidFill>
                  <a:srgbClr val="000000"/>
                </a:solidFill>
                <a:latin typeface="Calibri" panose="020F0502020204030204" pitchFamily="34" charset="0"/>
                <a:ea typeface="Calibri" panose="020F0502020204030204" pitchFamily="34" charset="0"/>
              </a:endParaRPr>
            </a:p>
            <a:p>
              <a:pPr marL="280670" marR="220980" indent="-6350" algn="just">
                <a:lnSpc>
                  <a:spcPct val="109000"/>
                </a:lnSpc>
                <a:spcAft>
                  <a:spcPts val="15"/>
                </a:spcAft>
              </a:pPr>
              <a:r>
                <a:rPr lang="fr-FR" sz="1200" dirty="0">
                  <a:solidFill>
                    <a:srgbClr val="000000"/>
                  </a:solidFill>
                  <a:effectLst/>
                  <a:latin typeface="Calibri" panose="020F0502020204030204" pitchFamily="34" charset="0"/>
                  <a:ea typeface="Calibri" panose="020F0502020204030204" pitchFamily="34" charset="0"/>
                </a:rPr>
                <a:t>Frais de scolarité et </a:t>
              </a:r>
            </a:p>
            <a:p>
              <a:pPr marL="280670" marR="220980" indent="-6350" algn="just">
                <a:lnSpc>
                  <a:spcPct val="109000"/>
                </a:lnSpc>
                <a:spcAft>
                  <a:spcPts val="15"/>
                </a:spcAft>
              </a:pPr>
              <a:r>
                <a:rPr lang="fr-FR" sz="1200" dirty="0">
                  <a:solidFill>
                    <a:srgbClr val="000000"/>
                  </a:solidFill>
                  <a:effectLst/>
                  <a:latin typeface="Calibri" panose="020F0502020204030204" pitchFamily="34" charset="0"/>
                  <a:ea typeface="Calibri" panose="020F0502020204030204" pitchFamily="34" charset="0"/>
                </a:rPr>
                <a:t>Frais de </a:t>
              </a:r>
              <a:r>
                <a:rPr lang="fr-FR" sz="1200" dirty="0">
                  <a:solidFill>
                    <a:srgbClr val="000000"/>
                  </a:solidFill>
                  <a:latin typeface="Calibri" panose="020F0502020204030204" pitchFamily="34" charset="0"/>
                  <a:ea typeface="Calibri" panose="020F0502020204030204" pitchFamily="34" charset="0"/>
                </a:rPr>
                <a:t>pension</a:t>
              </a:r>
            </a:p>
            <a:p>
              <a:pPr marL="280670" marR="220980" indent="-6350" algn="just">
                <a:lnSpc>
                  <a:spcPct val="109000"/>
                </a:lnSpc>
                <a:spcAft>
                  <a:spcPts val="15"/>
                </a:spcAft>
              </a:pPr>
              <a:r>
                <a:rPr lang="fr-FR" sz="1200" dirty="0">
                  <a:solidFill>
                    <a:srgbClr val="000000"/>
                  </a:solidFill>
                  <a:latin typeface="Calibri" panose="020F0502020204030204" pitchFamily="34" charset="0"/>
                  <a:ea typeface="Calibri" panose="020F0502020204030204" pitchFamily="34" charset="0"/>
                </a:rPr>
                <a:t> (internat </a:t>
              </a:r>
              <a:r>
                <a:rPr lang="fr-FR" sz="1200" dirty="0">
                  <a:solidFill>
                    <a:srgbClr val="000000"/>
                  </a:solidFill>
                  <a:effectLst/>
                  <a:latin typeface="Calibri" panose="020F0502020204030204" pitchFamily="34" charset="0"/>
                  <a:ea typeface="Calibri" panose="020F0502020204030204" pitchFamily="34" charset="0"/>
                </a:rPr>
                <a:t>obligatoire) </a:t>
              </a:r>
              <a:r>
                <a:rPr lang="fr-FR" sz="1200" dirty="0">
                  <a:solidFill>
                    <a:srgbClr val="000000"/>
                  </a:solidFill>
                  <a:latin typeface="Calibri" panose="020F0502020204030204" pitchFamily="34" charset="0"/>
                  <a:ea typeface="Calibri" panose="020F0502020204030204" pitchFamily="34" charset="0"/>
                </a:rPr>
                <a:t>: voir auprès de la MFR</a:t>
              </a:r>
            </a:p>
            <a:p>
              <a:pPr marL="280670" marR="225425" indent="-6350" algn="just">
                <a:lnSpc>
                  <a:spcPct val="109000"/>
                </a:lnSpc>
              </a:pPr>
              <a:r>
                <a:rPr lang="fr-FR" sz="1200" dirty="0">
                  <a:solidFill>
                    <a:srgbClr val="000000"/>
                  </a:solidFill>
                  <a:latin typeface="Calibri" panose="020F0502020204030204" pitchFamily="34" charset="0"/>
                  <a:ea typeface="Calibri" panose="020F0502020204030204" pitchFamily="34" charset="0"/>
                </a:rPr>
                <a:t>Adhésion à l'association : 100€/an</a:t>
              </a:r>
            </a:p>
            <a:p>
              <a:pPr marL="280670" marR="225425" indent="-6350" algn="just"/>
              <a:r>
                <a:rPr lang="fr-FR" sz="1200" dirty="0">
                  <a:solidFill>
                    <a:srgbClr val="000000"/>
                  </a:solidFill>
                  <a:latin typeface="Calibri" panose="020F0502020204030204" pitchFamily="34" charset="0"/>
                  <a:ea typeface="Calibri" panose="020F0502020204030204" pitchFamily="34" charset="0"/>
                </a:rPr>
                <a:t>(Possibilité de bourses selon revenus)</a:t>
              </a:r>
            </a:p>
          </p:txBody>
        </p:sp>
        <p:graphicFrame>
          <p:nvGraphicFramePr>
            <p:cNvPr id="3" name="Objet 2">
              <a:extLst>
                <a:ext uri="{FF2B5EF4-FFF2-40B4-BE49-F238E27FC236}">
                  <a16:creationId xmlns:a16="http://schemas.microsoft.com/office/drawing/2014/main" id="{E01974F5-F641-48A5-A659-015E72170B5A}"/>
                </a:ext>
              </a:extLst>
            </p:cNvPr>
            <p:cNvGraphicFramePr>
              <a:graphicFrameLocks noChangeAspect="1"/>
            </p:cNvGraphicFramePr>
            <p:nvPr>
              <p:extLst>
                <p:ext uri="{D42A27DB-BD31-4B8C-83A1-F6EECF244321}">
                  <p14:modId xmlns:p14="http://schemas.microsoft.com/office/powerpoint/2010/main" val="2347771501"/>
                </p:ext>
              </p:extLst>
            </p:nvPr>
          </p:nvGraphicFramePr>
          <p:xfrm>
            <a:off x="112134" y="4565262"/>
            <a:ext cx="571500" cy="501650"/>
          </p:xfrm>
          <a:graphic>
            <a:graphicData uri="http://schemas.openxmlformats.org/presentationml/2006/ole">
              <mc:AlternateContent xmlns:mc="http://schemas.openxmlformats.org/markup-compatibility/2006">
                <mc:Choice xmlns:v="urn:schemas-microsoft-com:vml" Requires="v">
                  <p:oleObj spid="_x0000_s1796" name="Bitmap Image" r:id="rId7" imgW="571680" imgH="501480" progId="PBrush">
                    <p:embed/>
                  </p:oleObj>
                </mc:Choice>
                <mc:Fallback>
                  <p:oleObj name="Bitmap Image" r:id="rId7" imgW="571680" imgH="501480" progId="PBrush">
                    <p:embed/>
                    <p:pic>
                      <p:nvPicPr>
                        <p:cNvPr id="0" name=""/>
                        <p:cNvPicPr/>
                        <p:nvPr/>
                      </p:nvPicPr>
                      <p:blipFill>
                        <a:blip r:embed="rId8"/>
                        <a:stretch>
                          <a:fillRect/>
                        </a:stretch>
                      </p:blipFill>
                      <p:spPr>
                        <a:xfrm>
                          <a:off x="112134" y="4565262"/>
                          <a:ext cx="571500" cy="501650"/>
                        </a:xfrm>
                        <a:prstGeom prst="rect">
                          <a:avLst/>
                        </a:prstGeom>
                      </p:spPr>
                    </p:pic>
                  </p:oleObj>
                </mc:Fallback>
              </mc:AlternateContent>
            </a:graphicData>
          </a:graphic>
        </p:graphicFrame>
      </p:grpSp>
      <p:graphicFrame>
        <p:nvGraphicFramePr>
          <p:cNvPr id="17" name="Objet 16">
            <a:extLst>
              <a:ext uri="{FF2B5EF4-FFF2-40B4-BE49-F238E27FC236}">
                <a16:creationId xmlns:a16="http://schemas.microsoft.com/office/drawing/2014/main" id="{63F6D4F1-0AAC-4C06-A38F-D6B8006AE232}"/>
              </a:ext>
            </a:extLst>
          </p:cNvPr>
          <p:cNvGraphicFramePr>
            <a:graphicFrameLocks noChangeAspect="1"/>
          </p:cNvGraphicFramePr>
          <p:nvPr>
            <p:extLst>
              <p:ext uri="{D42A27DB-BD31-4B8C-83A1-F6EECF244321}">
                <p14:modId xmlns:p14="http://schemas.microsoft.com/office/powerpoint/2010/main" val="3949026526"/>
              </p:ext>
            </p:extLst>
          </p:nvPr>
        </p:nvGraphicFramePr>
        <p:xfrm>
          <a:off x="158378" y="3798930"/>
          <a:ext cx="666750" cy="533400"/>
        </p:xfrm>
        <a:graphic>
          <a:graphicData uri="http://schemas.openxmlformats.org/presentationml/2006/ole">
            <mc:AlternateContent xmlns:mc="http://schemas.openxmlformats.org/markup-compatibility/2006">
              <mc:Choice xmlns:v="urn:schemas-microsoft-com:vml" Requires="v">
                <p:oleObj spid="_x0000_s1797" name="Bitmap Image" r:id="rId9" imgW="666720" imgH="533520" progId="PBrush">
                  <p:embed/>
                </p:oleObj>
              </mc:Choice>
              <mc:Fallback>
                <p:oleObj name="Bitmap Image" r:id="rId9" imgW="666720" imgH="533520" progId="PBrush">
                  <p:embed/>
                  <p:pic>
                    <p:nvPicPr>
                      <p:cNvPr id="0" name=""/>
                      <p:cNvPicPr/>
                      <p:nvPr/>
                    </p:nvPicPr>
                    <p:blipFill>
                      <a:blip r:embed="rId10"/>
                      <a:stretch>
                        <a:fillRect/>
                      </a:stretch>
                    </p:blipFill>
                    <p:spPr>
                      <a:xfrm>
                        <a:off x="158378" y="3798930"/>
                        <a:ext cx="666750" cy="533400"/>
                      </a:xfrm>
                      <a:prstGeom prst="rect">
                        <a:avLst/>
                      </a:prstGeom>
                    </p:spPr>
                  </p:pic>
                </p:oleObj>
              </mc:Fallback>
            </mc:AlternateContent>
          </a:graphicData>
        </a:graphic>
      </p:graphicFrame>
      <p:sp>
        <p:nvSpPr>
          <p:cNvPr id="19" name="Zone de texte 5">
            <a:extLst>
              <a:ext uri="{FF2B5EF4-FFF2-40B4-BE49-F238E27FC236}">
                <a16:creationId xmlns:a16="http://schemas.microsoft.com/office/drawing/2014/main" id="{812AC4A2-0F8A-48E8-B157-BF2A9DF8B4B9}"/>
              </a:ext>
            </a:extLst>
          </p:cNvPr>
          <p:cNvSpPr txBox="1">
            <a:spLocks noChangeArrowheads="1"/>
          </p:cNvSpPr>
          <p:nvPr/>
        </p:nvSpPr>
        <p:spPr bwMode="auto">
          <a:xfrm>
            <a:off x="45875" y="3708296"/>
            <a:ext cx="2356559" cy="1699761"/>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200" b="1" dirty="0">
                <a:solidFill>
                  <a:srgbClr val="92542A"/>
                </a:solidFill>
                <a:effectLst/>
                <a:latin typeface="Calibri" panose="020F0502020204030204" pitchFamily="34" charset="0"/>
                <a:ea typeface="Calibri" panose="020F0502020204030204" pitchFamily="34" charset="0"/>
              </a:rPr>
              <a:t>600 </a:t>
            </a:r>
            <a:r>
              <a:rPr lang="fr-FR" sz="1200" b="1" dirty="0">
                <a:solidFill>
                  <a:srgbClr val="92542A"/>
                </a:solidFill>
                <a:latin typeface="Calibri" panose="020F0502020204030204" pitchFamily="34" charset="0"/>
                <a:ea typeface="Calibri" panose="020F0502020204030204" pitchFamily="34" charset="0"/>
              </a:rPr>
              <a:t>H de Formation </a:t>
            </a:r>
            <a:r>
              <a:rPr lang="fr-FR" sz="1200" dirty="0">
                <a:latin typeface="Calibri" panose="020F0502020204030204" pitchFamily="34" charset="0"/>
                <a:ea typeface="Calibri" panose="020F0502020204030204" pitchFamily="34" charset="0"/>
              </a:rPr>
              <a:t>à la MFR par an.</a:t>
            </a:r>
          </a:p>
          <a:p>
            <a:pPr marL="834390" indent="-6350">
              <a:lnSpc>
                <a:spcPct val="114000"/>
              </a:lnSpc>
              <a:spcAft>
                <a:spcPts val="390"/>
              </a:spcAft>
            </a:pPr>
            <a:r>
              <a:rPr lang="fr-FR" sz="1200" dirty="0">
                <a:latin typeface="Calibri" panose="020F0502020204030204" pitchFamily="34" charset="0"/>
                <a:ea typeface="Calibri" panose="020F0502020204030204" pitchFamily="34" charset="0"/>
              </a:rPr>
              <a:t>18 semaines à la /an</a:t>
            </a:r>
          </a:p>
          <a:p>
            <a:r>
              <a:rPr lang="fr-FR" sz="1200" dirty="0">
                <a:latin typeface="Calibri" panose="020F0502020204030204" pitchFamily="34" charset="0"/>
                <a:ea typeface="Calibri" panose="020F0502020204030204" pitchFamily="34" charset="0"/>
              </a:rPr>
              <a:t>20  semaines de stage en entreprise/an</a:t>
            </a:r>
          </a:p>
          <a:p>
            <a:r>
              <a:rPr lang="fr-FR" sz="1200" dirty="0"/>
              <a:t>(3 stages différents à effectuer)</a:t>
            </a:r>
            <a:endParaRPr lang="fr-FR" sz="1200" dirty="0">
              <a:latin typeface="Calibri" panose="020F0502020204030204" pitchFamily="34" charset="0"/>
              <a:ea typeface="Calibri" panose="020F0502020204030204" pitchFamily="34" charset="0"/>
            </a:endParaRPr>
          </a:p>
          <a:p>
            <a:endParaRPr lang="fr-FR" sz="1000" dirty="0">
              <a:latin typeface="Calibri" panose="020F0502020204030204" pitchFamily="34" charset="0"/>
              <a:ea typeface="Calibri" panose="020F0502020204030204" pitchFamily="34" charset="0"/>
            </a:endParaRPr>
          </a:p>
          <a:p>
            <a:pPr marL="834390" indent="-6350">
              <a:lnSpc>
                <a:spcPct val="114000"/>
              </a:lnSpc>
              <a:spcAft>
                <a:spcPts val="390"/>
              </a:spcAft>
            </a:pPr>
            <a:endParaRPr lang="fr-FR" sz="1000" dirty="0">
              <a:effectLst/>
              <a:latin typeface="Calibri" panose="020F0502020204030204" pitchFamily="34" charset="0"/>
              <a:ea typeface="Calibri" panose="020F0502020204030204" pitchFamily="34" charset="0"/>
            </a:endParaRPr>
          </a:p>
        </p:txBody>
      </p:sp>
      <p:pic>
        <p:nvPicPr>
          <p:cNvPr id="1062" name="Picture 38" descr="logo_LAGRIVE-fondblanc">
            <a:extLst>
              <a:ext uri="{FF2B5EF4-FFF2-40B4-BE49-F238E27FC236}">
                <a16:creationId xmlns:a16="http://schemas.microsoft.com/office/drawing/2014/main" id="{3985719A-1C3A-41C4-AE93-33EA76CACCA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4393"/>
            <a:ext cx="1371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 21">
            <a:extLst>
              <a:ext uri="{FF2B5EF4-FFF2-40B4-BE49-F238E27FC236}">
                <a16:creationId xmlns:a16="http://schemas.microsoft.com/office/drawing/2014/main" id="{E13D3D06-1958-4D6A-A727-4A6DD20F1EC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878226" y="1310443"/>
            <a:ext cx="3065637" cy="1993666"/>
          </a:xfrm>
          <a:prstGeom prst="rect">
            <a:avLst/>
          </a:prstGeom>
        </p:spPr>
      </p:pic>
    </p:spTree>
    <p:extLst>
      <p:ext uri="{BB962C8B-B14F-4D97-AF65-F5344CB8AC3E}">
        <p14:creationId xmlns:p14="http://schemas.microsoft.com/office/powerpoint/2010/main" val="22725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BEE12B-6F9E-45BB-85CE-84325545E47E}"/>
              </a:ext>
            </a:extLst>
          </p:cNvPr>
          <p:cNvSpPr txBox="1"/>
          <p:nvPr/>
        </p:nvSpPr>
        <p:spPr>
          <a:xfrm>
            <a:off x="-27874" y="12879"/>
            <a:ext cx="4643967" cy="1615827"/>
          </a:xfrm>
          <a:prstGeom prst="rect">
            <a:avLst/>
          </a:prstGeom>
          <a:noFill/>
        </p:spPr>
        <p:txBody>
          <a:bodyPr wrap="square" rtlCol="0">
            <a:spAutoFit/>
          </a:bodyPr>
          <a:lstStyle/>
          <a:p>
            <a:pPr algn="ctr"/>
            <a:r>
              <a:rPr lang="fr-FR" sz="1100" b="1" dirty="0">
                <a:solidFill>
                  <a:srgbClr val="92542A"/>
                </a:solidFill>
              </a:rPr>
              <a:t>COMPETENCES &amp; CAPACITES PROFESSIONNELLES VISEES</a:t>
            </a:r>
          </a:p>
          <a:p>
            <a:pPr lvl="0"/>
            <a:endParaRPr lang="fr-FR" sz="1100" dirty="0"/>
          </a:p>
          <a:p>
            <a:r>
              <a:rPr lang="fr-FR" sz="1100" dirty="0"/>
              <a:t>- Intégrer une structure professionnelle, une équipe de travail</a:t>
            </a:r>
            <a:br>
              <a:rPr lang="fr-FR" sz="1100" dirty="0"/>
            </a:br>
            <a:r>
              <a:rPr lang="fr-FR" sz="1100" dirty="0"/>
              <a:t>- Identifier les règles de l’entreprise (respecter les horaires et les consignes de travail et adopter un savoir être en accord avec le monde</a:t>
            </a:r>
          </a:p>
          <a:p>
            <a:r>
              <a:rPr lang="fr-FR" sz="1100" dirty="0"/>
              <a:t> professionnel)</a:t>
            </a:r>
            <a:br>
              <a:rPr lang="fr-FR" sz="1100" dirty="0"/>
            </a:br>
            <a:r>
              <a:rPr lang="fr-FR" sz="1100" dirty="0"/>
              <a:t>- Réaliser des activités accompagnées</a:t>
            </a:r>
            <a:br>
              <a:rPr lang="fr-FR" sz="1100" dirty="0"/>
            </a:br>
            <a:r>
              <a:rPr lang="fr-FR" sz="1100" dirty="0"/>
              <a:t>- Réaliser des activités en autonomie</a:t>
            </a:r>
            <a:br>
              <a:rPr lang="fr-FR" sz="1100" dirty="0"/>
            </a:br>
            <a:r>
              <a:rPr lang="fr-FR" sz="1100" dirty="0"/>
              <a:t>- Connaître les exigences du métier</a:t>
            </a:r>
          </a:p>
        </p:txBody>
      </p:sp>
      <p:sp>
        <p:nvSpPr>
          <p:cNvPr id="5" name="ZoneTexte 4">
            <a:extLst>
              <a:ext uri="{FF2B5EF4-FFF2-40B4-BE49-F238E27FC236}">
                <a16:creationId xmlns:a16="http://schemas.microsoft.com/office/drawing/2014/main" id="{D401023D-D408-4473-A977-FF89802CB49F}"/>
              </a:ext>
            </a:extLst>
          </p:cNvPr>
          <p:cNvSpPr txBox="1"/>
          <p:nvPr/>
        </p:nvSpPr>
        <p:spPr>
          <a:xfrm>
            <a:off x="483780" y="2086899"/>
            <a:ext cx="3467100" cy="769441"/>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CONTENU DE LA FORMATION</a:t>
            </a:r>
          </a:p>
          <a:p>
            <a:pPr algn="ctr"/>
            <a:endParaRPr lang="fr-FR" sz="1600" b="1" dirty="0">
              <a:solidFill>
                <a:srgbClr val="92542A"/>
              </a:solidFill>
              <a:latin typeface="Calibri" panose="020F0502020204030204" pitchFamily="34" charset="0"/>
            </a:endParaRPr>
          </a:p>
          <a:p>
            <a:endParaRPr lang="fr-FR" sz="1200" dirty="0"/>
          </a:p>
        </p:txBody>
      </p:sp>
      <p:sp>
        <p:nvSpPr>
          <p:cNvPr id="6" name="ZoneTexte 5">
            <a:extLst>
              <a:ext uri="{FF2B5EF4-FFF2-40B4-BE49-F238E27FC236}">
                <a16:creationId xmlns:a16="http://schemas.microsoft.com/office/drawing/2014/main" id="{932ACC77-50F2-4424-9031-66D1E104A05C}"/>
              </a:ext>
            </a:extLst>
          </p:cNvPr>
          <p:cNvSpPr txBox="1"/>
          <p:nvPr/>
        </p:nvSpPr>
        <p:spPr>
          <a:xfrm>
            <a:off x="-39127" y="7819101"/>
            <a:ext cx="3990007" cy="1292662"/>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de réussite session 2022 au DNB : 91 %</a:t>
            </a:r>
          </a:p>
          <a:p>
            <a:pPr algn="ctr"/>
            <a:endParaRPr lang="fr-FR" sz="1200" dirty="0"/>
          </a:p>
          <a:p>
            <a:endParaRPr lang="fr-FR" sz="1200" dirty="0"/>
          </a:p>
          <a:p>
            <a:endParaRPr lang="fr-FR" sz="1200" dirty="0"/>
          </a:p>
        </p:txBody>
      </p:sp>
      <p:sp>
        <p:nvSpPr>
          <p:cNvPr id="8" name="ZoneTexte 7">
            <a:extLst>
              <a:ext uri="{FF2B5EF4-FFF2-40B4-BE49-F238E27FC236}">
                <a16:creationId xmlns:a16="http://schemas.microsoft.com/office/drawing/2014/main" id="{54D03F7D-D005-429B-B285-8B4A9CCDF7E2}"/>
              </a:ext>
            </a:extLst>
          </p:cNvPr>
          <p:cNvSpPr txBox="1"/>
          <p:nvPr/>
        </p:nvSpPr>
        <p:spPr>
          <a:xfrm>
            <a:off x="221826" y="2586976"/>
            <a:ext cx="1578609" cy="4339650"/>
          </a:xfrm>
          <a:prstGeom prst="rect">
            <a:avLst/>
          </a:prstGeom>
          <a:noFill/>
        </p:spPr>
        <p:txBody>
          <a:bodyPr wrap="square" rtlCol="0">
            <a:spAutoFit/>
          </a:bodyPr>
          <a:lstStyle/>
          <a:p>
            <a:pPr algn="ctr"/>
            <a:r>
              <a:rPr lang="fr-FR" sz="1200" b="1" dirty="0">
                <a:solidFill>
                  <a:srgbClr val="92542A"/>
                </a:solidFill>
                <a:latin typeface="Calibri" panose="020F0502020204030204" pitchFamily="34" charset="0"/>
              </a:rPr>
              <a:t>Programme détaillé</a:t>
            </a:r>
          </a:p>
          <a:p>
            <a:pPr algn="ctr"/>
            <a:endParaRPr lang="fr-FR" sz="1200" b="1" dirty="0">
              <a:solidFill>
                <a:srgbClr val="92542A"/>
              </a:solidFill>
              <a:latin typeface="Calibri" panose="020F0502020204030204" pitchFamily="34" charset="0"/>
            </a:endParaRPr>
          </a:p>
          <a:p>
            <a:pPr marL="171450" indent="-171450" algn="ctr">
              <a:buFont typeface="Arial" panose="020B0604020202020204" pitchFamily="34" charset="0"/>
              <a:buChar char="•"/>
            </a:pPr>
            <a:r>
              <a:rPr lang="fr-FR" sz="1200" dirty="0"/>
              <a:t>Mise en place d’un plan de formation permettant de répondre aux exigences du référentiel et d’atteindre les objectifs pédagogiques fixés.</a:t>
            </a:r>
          </a:p>
          <a:p>
            <a:pPr marL="171450" indent="-171450" algn="ctr">
              <a:buFont typeface="Arial" panose="020B0604020202020204" pitchFamily="34" charset="0"/>
              <a:buChar char="•"/>
            </a:pPr>
            <a:r>
              <a:rPr lang="fr-FR" sz="1200" dirty="0"/>
              <a:t>Accompagnement des jeunes dans la recherche d’entreprise</a:t>
            </a:r>
          </a:p>
          <a:p>
            <a:pPr marL="171450" indent="-171450" algn="ctr">
              <a:buFont typeface="Arial" panose="020B0604020202020204" pitchFamily="34" charset="0"/>
              <a:buChar char="•"/>
            </a:pPr>
            <a:r>
              <a:rPr lang="fr-FR" sz="1200" dirty="0"/>
              <a:t>Conduite de projets pédagogiques</a:t>
            </a:r>
          </a:p>
          <a:p>
            <a:pPr marL="171450" indent="-171450" algn="ctr">
              <a:buFont typeface="Arial" panose="020B0604020202020204" pitchFamily="34" charset="0"/>
              <a:buChar char="•"/>
            </a:pPr>
            <a:r>
              <a:rPr lang="fr-FR" sz="1200" dirty="0"/>
              <a:t>Interventions de professionnels</a:t>
            </a:r>
          </a:p>
          <a:p>
            <a:pPr marL="171450" indent="-171450" algn="ctr">
              <a:buFont typeface="Arial" panose="020B0604020202020204" pitchFamily="34" charset="0"/>
              <a:buChar char="•"/>
            </a:pPr>
            <a:r>
              <a:rPr lang="fr-FR" sz="1200" dirty="0"/>
              <a:t>Mobilité européenne</a:t>
            </a:r>
          </a:p>
          <a:p>
            <a:endParaRPr lang="fr-FR" sz="1200" dirty="0"/>
          </a:p>
          <a:p>
            <a:endParaRPr lang="fr-FR" sz="1200" dirty="0"/>
          </a:p>
        </p:txBody>
      </p:sp>
      <p:sp>
        <p:nvSpPr>
          <p:cNvPr id="2" name="Rectangle 1">
            <a:extLst>
              <a:ext uri="{FF2B5EF4-FFF2-40B4-BE49-F238E27FC236}">
                <a16:creationId xmlns:a16="http://schemas.microsoft.com/office/drawing/2014/main" id="{790E297F-43DE-4959-89CE-EAAB9A5407F8}"/>
              </a:ext>
            </a:extLst>
          </p:cNvPr>
          <p:cNvSpPr/>
          <p:nvPr/>
        </p:nvSpPr>
        <p:spPr>
          <a:xfrm>
            <a:off x="4538133" y="-13497"/>
            <a:ext cx="2319867" cy="9919497"/>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 de texte 5">
            <a:extLst>
              <a:ext uri="{FF2B5EF4-FFF2-40B4-BE49-F238E27FC236}">
                <a16:creationId xmlns:a16="http://schemas.microsoft.com/office/drawing/2014/main" id="{82D2ED8E-F13A-4EC2-B2F6-DED754D25C0E}"/>
              </a:ext>
            </a:extLst>
          </p:cNvPr>
          <p:cNvSpPr txBox="1">
            <a:spLocks noChangeArrowheads="1"/>
          </p:cNvSpPr>
          <p:nvPr/>
        </p:nvSpPr>
        <p:spPr bwMode="auto">
          <a:xfrm>
            <a:off x="4697309" y="562182"/>
            <a:ext cx="2225886" cy="7740581"/>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rgbClr val="92542A"/>
                </a:solidFill>
                <a:latin typeface="Calibri" panose="020F0502020204030204" pitchFamily="34" charset="0"/>
                <a:ea typeface="Calibri" panose="020F0502020204030204" pitchFamily="34" charset="0"/>
              </a:rPr>
              <a:t>MODALITES PEDAGOGIQUES</a:t>
            </a:r>
          </a:p>
          <a:p>
            <a:endParaRPr lang="fr-FR" sz="1100" b="1" dirty="0">
              <a:solidFill>
                <a:srgbClr val="92542A"/>
              </a:solidFill>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Moyens Pédagogiques</a:t>
            </a:r>
          </a:p>
          <a:p>
            <a:r>
              <a:rPr lang="fr-FR" sz="1100" dirty="0">
                <a:latin typeface="Calibri" panose="020F0502020204030204" pitchFamily="34" charset="0"/>
                <a:ea typeface="Calibri" panose="020F0502020204030204" pitchFamily="34" charset="0"/>
              </a:rPr>
              <a:t>Classes mobiles informatique</a:t>
            </a:r>
          </a:p>
          <a:p>
            <a:r>
              <a:rPr lang="fr-FR" sz="1100" dirty="0">
                <a:latin typeface="Calibri" panose="020F0502020204030204" pitchFamily="34" charset="0"/>
                <a:ea typeface="Calibri" panose="020F0502020204030204" pitchFamily="34" charset="0"/>
              </a:rPr>
              <a:t>Salle d’application : magasin école</a:t>
            </a:r>
          </a:p>
          <a:p>
            <a:r>
              <a:rPr lang="fr-FR" sz="1100" dirty="0">
                <a:latin typeface="Calibri" panose="020F0502020204030204" pitchFamily="34" charset="0"/>
                <a:ea typeface="Calibri" panose="020F0502020204030204" pitchFamily="34" charset="0"/>
              </a:rPr>
              <a:t>Salles de </a:t>
            </a:r>
            <a:r>
              <a:rPr lang="fr-FR" sz="1100">
                <a:latin typeface="Calibri" panose="020F0502020204030204" pitchFamily="34" charset="0"/>
                <a:ea typeface="Calibri" panose="020F0502020204030204" pitchFamily="34" charset="0"/>
              </a:rPr>
              <a:t>cours équipées </a:t>
            </a:r>
            <a:r>
              <a:rPr lang="fr-FR" sz="1100" dirty="0">
                <a:latin typeface="Calibri" panose="020F0502020204030204" pitchFamily="34" charset="0"/>
                <a:ea typeface="Calibri" panose="020F0502020204030204" pitchFamily="34" charset="0"/>
              </a:rPr>
              <a:t>en matériel de vidéo projection</a:t>
            </a:r>
          </a:p>
          <a:p>
            <a:r>
              <a:rPr lang="fr-FR" sz="1100" dirty="0">
                <a:latin typeface="Calibri" panose="020F0502020204030204" pitchFamily="34" charset="0"/>
                <a:ea typeface="Calibri" panose="020F0502020204030204" pitchFamily="34" charset="0"/>
              </a:rPr>
              <a:t>Restaurant scolaire</a:t>
            </a:r>
          </a:p>
          <a:p>
            <a:r>
              <a:rPr lang="fr-FR" sz="1100" dirty="0">
                <a:latin typeface="Calibri" panose="020F0502020204030204" pitchFamily="34" charset="0"/>
                <a:ea typeface="Calibri" panose="020F0502020204030204" pitchFamily="34" charset="0"/>
              </a:rPr>
              <a:t>Internat</a:t>
            </a:r>
          </a:p>
          <a:p>
            <a:r>
              <a:rPr lang="fr-FR" sz="1100" dirty="0">
                <a:latin typeface="Calibri" panose="020F0502020204030204" pitchFamily="34" charset="0"/>
                <a:ea typeface="Calibri" panose="020F0502020204030204" pitchFamily="34" charset="0"/>
              </a:rPr>
              <a:t>Accompagnement particulier pour les candidats avec une Reconnaissance de la Qualité de Travailleur Handicapé ( RQTH) en partenariat avec la chambre des métiers et la chambre de commerce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SUIVI DE L’ACTION</a:t>
            </a:r>
          </a:p>
          <a:p>
            <a:r>
              <a:rPr lang="fr-FR" sz="1100" dirty="0">
                <a:latin typeface="Calibri" panose="020F0502020204030204" pitchFamily="34" charset="0"/>
                <a:ea typeface="Calibri" panose="020F0502020204030204" pitchFamily="34" charset="0"/>
              </a:rPr>
              <a:t>Outils de suivi en entreprise et à la MFR : carnet de liaison, cahier de texte numérique, livret d’évaluation des compétences.</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EVALUATION DE L’ACTION</a:t>
            </a:r>
          </a:p>
          <a:p>
            <a:r>
              <a:rPr lang="fr-FR" sz="1100" dirty="0">
                <a:latin typeface="Calibri" panose="020F0502020204030204" pitchFamily="34" charset="0"/>
                <a:ea typeface="Calibri" panose="020F0502020204030204" pitchFamily="34" charset="0"/>
              </a:rPr>
              <a:t>Bilans intermédiaires de suivi chaque trimestre auprès du jeune, de la famille et de l’entreprise,</a:t>
            </a:r>
          </a:p>
          <a:p>
            <a:r>
              <a:rPr lang="fr-FR" sz="1100" dirty="0">
                <a:latin typeface="Calibri" panose="020F0502020204030204" pitchFamily="34" charset="0"/>
                <a:ea typeface="Calibri" panose="020F0502020204030204" pitchFamily="34" charset="0"/>
              </a:rPr>
              <a:t>Préparation au DNB Pro.</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FORMATEURS, ANIMATEURS ET INTERVENANTS</a:t>
            </a:r>
          </a:p>
          <a:p>
            <a:r>
              <a:rPr lang="fr-FR" sz="1100" dirty="0">
                <a:latin typeface="Calibri" panose="020F0502020204030204" pitchFamily="34" charset="0"/>
                <a:ea typeface="Calibri" panose="020F0502020204030204" pitchFamily="34" charset="0"/>
              </a:rPr>
              <a:t>Une équipe de 36 Salariés à votre disposition pour vous accompagner dans votre projet de formation ( formateurs, animateurs, Maîtresse de maison, Maitres d’internat )</a:t>
            </a:r>
          </a:p>
          <a:p>
            <a:endParaRPr lang="fr-FR" sz="1100" b="1" dirty="0">
              <a:solidFill>
                <a:srgbClr val="92542A"/>
              </a:solidFill>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200" b="1" dirty="0">
                <a:solidFill>
                  <a:schemeClr val="bg1"/>
                </a:solidFill>
                <a:latin typeface="Calibri" panose="020F0502020204030204" pitchFamily="34" charset="0"/>
                <a:ea typeface="Calibri" panose="020F0502020204030204" pitchFamily="34" charset="0"/>
              </a:rPr>
              <a:t>Responsable de l’action : </a:t>
            </a:r>
          </a:p>
          <a:p>
            <a:r>
              <a:rPr lang="fr-FR" sz="1200" b="1" dirty="0">
                <a:solidFill>
                  <a:schemeClr val="bg1"/>
                </a:solidFill>
                <a:latin typeface="Calibri" panose="020F0502020204030204" pitchFamily="34" charset="0"/>
                <a:ea typeface="Calibri" panose="020F0502020204030204" pitchFamily="34" charset="0"/>
              </a:rPr>
              <a:t>Stéphanie </a:t>
            </a:r>
            <a:r>
              <a:rPr lang="fr-FR" sz="1200" b="1" dirty="0" err="1">
                <a:solidFill>
                  <a:schemeClr val="bg1"/>
                </a:solidFill>
                <a:latin typeface="Calibri" panose="020F0502020204030204" pitchFamily="34" charset="0"/>
                <a:ea typeface="Calibri" panose="020F0502020204030204" pitchFamily="34" charset="0"/>
              </a:rPr>
              <a:t>Bossy</a:t>
            </a:r>
            <a:endParaRPr lang="fr-FR" sz="1200" b="1" dirty="0">
              <a:solidFill>
                <a:schemeClr val="bg1"/>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FC393DF0-1591-41D0-93B5-D6B97361640B}"/>
              </a:ext>
            </a:extLst>
          </p:cNvPr>
          <p:cNvSpPr/>
          <p:nvPr/>
        </p:nvSpPr>
        <p:spPr>
          <a:xfrm>
            <a:off x="2098654" y="2615488"/>
            <a:ext cx="1532985" cy="276999"/>
          </a:xfrm>
          <a:prstGeom prst="rect">
            <a:avLst/>
          </a:prstGeom>
        </p:spPr>
        <p:txBody>
          <a:bodyPr wrap="none">
            <a:spAutoFit/>
          </a:bodyPr>
          <a:lstStyle/>
          <a:p>
            <a:pPr algn="ctr"/>
            <a:r>
              <a:rPr lang="fr-FR" sz="1200" b="1" dirty="0">
                <a:solidFill>
                  <a:srgbClr val="92542A"/>
                </a:solidFill>
                <a:latin typeface="Calibri" panose="020F0502020204030204" pitchFamily="34" charset="0"/>
              </a:rPr>
              <a:t>Enseignement par an</a:t>
            </a:r>
          </a:p>
        </p:txBody>
      </p:sp>
      <mc:AlternateContent xmlns:mc="http://schemas.openxmlformats.org/markup-compatibility/2006" xmlns:pslz="http://schemas.microsoft.com/office/powerpoint/2016/slidezoom">
        <mc:Choice Requires="pslz">
          <p:graphicFrame>
            <p:nvGraphicFramePr>
              <p:cNvPr id="9" name="Zoom de diapositive 8">
                <a:extLst>
                  <a:ext uri="{FF2B5EF4-FFF2-40B4-BE49-F238E27FC236}">
                    <a16:creationId xmlns:a16="http://schemas.microsoft.com/office/drawing/2014/main" id="{9BE4E0EF-296F-43D3-944D-61806865F49B}"/>
                  </a:ext>
                </a:extLst>
              </p:cNvPr>
              <p:cNvGraphicFramePr>
                <a:graphicFrameLocks noChangeAspect="1"/>
              </p:cNvGraphicFramePr>
              <p:nvPr>
                <p:extLst>
                  <p:ext uri="{D42A27DB-BD31-4B8C-83A1-F6EECF244321}">
                    <p14:modId xmlns:p14="http://schemas.microsoft.com/office/powerpoint/2010/main" val="1401426329"/>
                  </p:ext>
                </p:extLst>
              </p:nvPr>
            </p:nvGraphicFramePr>
            <p:xfrm>
              <a:off x="-6599682" y="4098562"/>
              <a:ext cx="1714500" cy="2476500"/>
            </p:xfrm>
            <a:graphic>
              <a:graphicData uri="http://schemas.microsoft.com/office/powerpoint/2016/slidezoom">
                <pslz:sldZm>
                  <pslz:sldZmObj sldId="257" cId="3124880892">
                    <pslz:zmPr id="{EDF0AED1-47A8-4E09-B48B-15CBE29AC6A5}" returnToParent="0" transitionDur="1000">
                      <p166:blipFill xmlns:p166="http://schemas.microsoft.com/office/powerpoint/2016/6/main">
                        <a:blip r:embed="rId2"/>
                        <a:stretch>
                          <a:fillRect/>
                        </a:stretch>
                      </p166:blipFill>
                      <p166:spPr xmlns:p166="http://schemas.microsoft.com/office/powerpoint/2016/6/main">
                        <a:xfrm>
                          <a:off x="0" y="0"/>
                          <a:ext cx="1714500" cy="2476500"/>
                        </a:xfrm>
                        <a:prstGeom prst="rect">
                          <a:avLst/>
                        </a:prstGeom>
                        <a:ln w="3175">
                          <a:solidFill>
                            <a:prstClr val="ltGray"/>
                          </a:solidFill>
                        </a:ln>
                      </p166:spPr>
                    </pslz:zmPr>
                  </pslz:sldZmObj>
                </pslz:sldZm>
              </a:graphicData>
            </a:graphic>
          </p:graphicFrame>
        </mc:Choice>
        <mc:Fallback xmlns="">
          <p:pic>
            <p:nvPicPr>
              <p:cNvPr id="9" name="Zoom de diapositive 8">
                <a:hlinkClick r:id="rId3" action="ppaction://hlinksldjump"/>
                <a:extLst>
                  <a:ext uri="{FF2B5EF4-FFF2-40B4-BE49-F238E27FC236}">
                    <a16:creationId xmlns:a16="http://schemas.microsoft.com/office/drawing/2014/main" id="{9BE4E0EF-296F-43D3-944D-61806865F49B}"/>
                  </a:ext>
                </a:extLst>
              </p:cNvPr>
              <p:cNvPicPr>
                <a:picLocks noGrp="1" noRot="1" noChangeAspect="1" noMove="1" noResize="1" noEditPoints="1" noAdjustHandles="1" noChangeArrowheads="1" noChangeShapeType="1"/>
              </p:cNvPicPr>
              <p:nvPr/>
            </p:nvPicPr>
            <p:blipFill>
              <a:blip r:embed="rId4"/>
              <a:stretch>
                <a:fillRect/>
              </a:stretch>
            </p:blipFill>
            <p:spPr>
              <a:xfrm>
                <a:off x="-6599682" y="4098562"/>
                <a:ext cx="1714500" cy="2476500"/>
              </a:xfrm>
              <a:prstGeom prst="rect">
                <a:avLst/>
              </a:prstGeom>
              <a:ln w="3175">
                <a:solidFill>
                  <a:prstClr val="ltGray"/>
                </a:solidFill>
              </a:ln>
            </p:spPr>
          </p:pic>
        </mc:Fallback>
      </mc:AlternateContent>
      <p:graphicFrame>
        <p:nvGraphicFramePr>
          <p:cNvPr id="7" name="Tableau 6">
            <a:extLst>
              <a:ext uri="{FF2B5EF4-FFF2-40B4-BE49-F238E27FC236}">
                <a16:creationId xmlns:a16="http://schemas.microsoft.com/office/drawing/2014/main" id="{5EF70FC7-6DF5-4DC1-A1EE-244222AB39C2}"/>
              </a:ext>
            </a:extLst>
          </p:cNvPr>
          <p:cNvGraphicFramePr>
            <a:graphicFrameLocks noGrp="1"/>
          </p:cNvGraphicFramePr>
          <p:nvPr>
            <p:extLst>
              <p:ext uri="{D42A27DB-BD31-4B8C-83A1-F6EECF244321}">
                <p14:modId xmlns:p14="http://schemas.microsoft.com/office/powerpoint/2010/main" val="1934325638"/>
              </p:ext>
            </p:extLst>
          </p:nvPr>
        </p:nvGraphicFramePr>
        <p:xfrm>
          <a:off x="2387688" y="3052293"/>
          <a:ext cx="1651000" cy="3698029"/>
        </p:xfrm>
        <a:graphic>
          <a:graphicData uri="http://schemas.openxmlformats.org/drawingml/2006/table">
            <a:tbl>
              <a:tblPr>
                <a:tableStyleId>{5C22544A-7EE6-4342-B048-85BDC9FD1C3A}</a:tableStyleId>
              </a:tblPr>
              <a:tblGrid>
                <a:gridCol w="1295400">
                  <a:extLst>
                    <a:ext uri="{9D8B030D-6E8A-4147-A177-3AD203B41FA5}">
                      <a16:colId xmlns:a16="http://schemas.microsoft.com/office/drawing/2014/main" val="35038358"/>
                    </a:ext>
                  </a:extLst>
                </a:gridCol>
                <a:gridCol w="355600">
                  <a:extLst>
                    <a:ext uri="{9D8B030D-6E8A-4147-A177-3AD203B41FA5}">
                      <a16:colId xmlns:a16="http://schemas.microsoft.com/office/drawing/2014/main" val="3325340795"/>
                    </a:ext>
                  </a:extLst>
                </a:gridCol>
              </a:tblGrid>
              <a:tr h="214419">
                <a:tc>
                  <a:txBody>
                    <a:bodyPr/>
                    <a:lstStyle/>
                    <a:p>
                      <a:pPr algn="l" fontAlgn="b"/>
                      <a:r>
                        <a:rPr lang="fr-FR" sz="1100" u="none" strike="noStrike" dirty="0">
                          <a:effectLst/>
                        </a:rPr>
                        <a:t>Français</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a:effectLst/>
                        </a:rPr>
                        <a:t>66 h</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548989328"/>
                  </a:ext>
                </a:extLst>
              </a:tr>
              <a:tr h="316865">
                <a:tc>
                  <a:txBody>
                    <a:bodyPr/>
                    <a:lstStyle/>
                    <a:p>
                      <a:pPr algn="l" fontAlgn="b"/>
                      <a:r>
                        <a:rPr lang="fr-FR" sz="1100" u="none" strike="noStrike" dirty="0">
                          <a:effectLst/>
                        </a:rPr>
                        <a:t>LANGUES VIVANTES</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48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093273383"/>
                  </a:ext>
                </a:extLst>
              </a:tr>
              <a:tr h="316865">
                <a:tc>
                  <a:txBody>
                    <a:bodyPr/>
                    <a:lstStyle/>
                    <a:p>
                      <a:pPr algn="l" fontAlgn="b"/>
                      <a:r>
                        <a:rPr lang="fr-FR" sz="1100" u="none" strike="noStrike">
                          <a:effectLst/>
                        </a:rPr>
                        <a:t> Hist. Géo. Instruction Civique </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60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901760912"/>
                  </a:ext>
                </a:extLst>
              </a:tr>
              <a:tr h="200025">
                <a:tc>
                  <a:txBody>
                    <a:bodyPr/>
                    <a:lstStyle/>
                    <a:p>
                      <a:pPr algn="l" fontAlgn="b"/>
                      <a:r>
                        <a:rPr lang="fr-FR" sz="1100" u="none" strike="noStrike" dirty="0">
                          <a:effectLst/>
                        </a:rPr>
                        <a:t>Mathématiques </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72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387611543"/>
                  </a:ext>
                </a:extLst>
              </a:tr>
              <a:tr h="180975">
                <a:tc>
                  <a:txBody>
                    <a:bodyPr/>
                    <a:lstStyle/>
                    <a:p>
                      <a:pPr algn="l" fontAlgn="b"/>
                      <a:r>
                        <a:rPr lang="fr-FR" sz="1100" u="none" strike="noStrike">
                          <a:effectLst/>
                        </a:rPr>
                        <a:t> EPS</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30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986424735"/>
                  </a:ext>
                </a:extLst>
              </a:tr>
              <a:tr h="219075">
                <a:tc>
                  <a:txBody>
                    <a:bodyPr/>
                    <a:lstStyle/>
                    <a:p>
                      <a:pPr algn="l" fontAlgn="b"/>
                      <a:r>
                        <a:rPr lang="fr-FR" sz="1100" u="none" strike="noStrike">
                          <a:effectLst/>
                        </a:rPr>
                        <a:t>ESC</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32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573361164"/>
                  </a:ext>
                </a:extLst>
              </a:tr>
              <a:tr h="316865">
                <a:tc>
                  <a:txBody>
                    <a:bodyPr/>
                    <a:lstStyle/>
                    <a:p>
                      <a:pPr algn="l" fontAlgn="b"/>
                      <a:r>
                        <a:rPr lang="fr-FR" sz="1100" u="none" strike="noStrike">
                          <a:effectLst/>
                        </a:rPr>
                        <a:t>Technologies de l'information et du multimédia</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16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118794351"/>
                  </a:ext>
                </a:extLst>
              </a:tr>
              <a:tr h="316865">
                <a:tc>
                  <a:txBody>
                    <a:bodyPr/>
                    <a:lstStyle/>
                    <a:p>
                      <a:pPr algn="l" fontAlgn="b"/>
                      <a:r>
                        <a:rPr lang="fr-FR" sz="1100" u="none" strike="noStrike">
                          <a:effectLst/>
                        </a:rPr>
                        <a:t>Ecologie-biologie végétale/humaine</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36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551552234"/>
                  </a:ext>
                </a:extLst>
              </a:tr>
              <a:tr h="316865">
                <a:tc>
                  <a:txBody>
                    <a:bodyPr/>
                    <a:lstStyle/>
                    <a:p>
                      <a:pPr algn="l" fontAlgn="b"/>
                      <a:r>
                        <a:rPr lang="fr-FR" sz="1100" u="none" strike="noStrike">
                          <a:effectLst/>
                        </a:rPr>
                        <a:t>Physique-Chimie</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36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007973468"/>
                  </a:ext>
                </a:extLst>
              </a:tr>
              <a:tr h="316865">
                <a:tc>
                  <a:txBody>
                    <a:bodyPr/>
                    <a:lstStyle/>
                    <a:p>
                      <a:pPr algn="l" fontAlgn="b"/>
                      <a:r>
                        <a:rPr lang="fr-FR" sz="1100" u="none" strike="noStrike">
                          <a:effectLst/>
                        </a:rPr>
                        <a:t>EPI- Enseignements Pratiques Interdisciplinaires </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90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64763917"/>
                  </a:ext>
                </a:extLst>
              </a:tr>
              <a:tr h="316865">
                <a:tc>
                  <a:txBody>
                    <a:bodyPr/>
                    <a:lstStyle/>
                    <a:p>
                      <a:pPr algn="l" fontAlgn="b"/>
                      <a:r>
                        <a:rPr lang="fr-FR" sz="1100" u="none" strike="noStrike">
                          <a:effectLst/>
                        </a:rPr>
                        <a:t>Accompagnement personnalisé</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32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4225143536"/>
                  </a:ext>
                </a:extLst>
              </a:tr>
              <a:tr h="190500">
                <a:tc>
                  <a:txBody>
                    <a:bodyPr/>
                    <a:lstStyle/>
                    <a:p>
                      <a:pPr algn="l" fontAlgn="b"/>
                      <a:r>
                        <a:rPr lang="fr-FR" sz="1100" u="none" strike="noStrike">
                          <a:effectLst/>
                        </a:rPr>
                        <a:t>Alternance</a:t>
                      </a:r>
                      <a:endParaRPr lang="fr-FR"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fr-FR" sz="1100" u="none" strike="noStrike" dirty="0">
                          <a:effectLst/>
                        </a:rPr>
                        <a:t> 90 h</a:t>
                      </a:r>
                      <a:endParaRPr lang="fr-FR"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986395939"/>
                  </a:ext>
                </a:extLst>
              </a:tr>
            </a:tbl>
          </a:graphicData>
        </a:graphic>
      </p:graphicFrame>
    </p:spTree>
    <p:extLst>
      <p:ext uri="{BB962C8B-B14F-4D97-AF65-F5344CB8AC3E}">
        <p14:creationId xmlns:p14="http://schemas.microsoft.com/office/powerpoint/2010/main" val="31248808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3478</TotalTime>
  <Words>646</Words>
  <Application>Microsoft Office PowerPoint</Application>
  <PresentationFormat>Format A4 (210 x 297 mm)</PresentationFormat>
  <Paragraphs>101</Paragraphs>
  <Slides>2</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7" baseType="lpstr">
      <vt:lpstr>Arial</vt:lpstr>
      <vt:lpstr>Calibri</vt:lpstr>
      <vt:lpstr>Calibri Light</vt:lpstr>
      <vt:lpstr>Thème Office</vt:lpstr>
      <vt:lpstr>Bitmap Image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FONTAINE DELAVEAUD Virginie</dc:creator>
  <cp:lastModifiedBy>FONTAINE DELAVEAUD Virginie</cp:lastModifiedBy>
  <cp:revision>258</cp:revision>
  <cp:lastPrinted>2023-01-26T06:54:25Z</cp:lastPrinted>
  <dcterms:created xsi:type="dcterms:W3CDTF">2022-12-08T17:10:08Z</dcterms:created>
  <dcterms:modified xsi:type="dcterms:W3CDTF">2023-01-27T13:07:53Z</dcterms:modified>
</cp:coreProperties>
</file>